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291" r:id="rId2"/>
    <p:sldId id="269" r:id="rId3"/>
    <p:sldId id="268" r:id="rId4"/>
    <p:sldId id="270" r:id="rId5"/>
    <p:sldId id="271" r:id="rId6"/>
    <p:sldId id="273" r:id="rId7"/>
    <p:sldId id="272" r:id="rId8"/>
    <p:sldId id="267" r:id="rId9"/>
    <p:sldId id="275" r:id="rId10"/>
    <p:sldId id="276" r:id="rId11"/>
    <p:sldId id="294" r:id="rId12"/>
    <p:sldId id="277" r:id="rId13"/>
    <p:sldId id="292" r:id="rId14"/>
    <p:sldId id="278" r:id="rId15"/>
    <p:sldId id="279" r:id="rId16"/>
    <p:sldId id="283" r:id="rId17"/>
    <p:sldId id="282" r:id="rId18"/>
    <p:sldId id="284" r:id="rId19"/>
    <p:sldId id="285" r:id="rId20"/>
    <p:sldId id="286" r:id="rId21"/>
    <p:sldId id="287" r:id="rId22"/>
    <p:sldId id="288" r:id="rId23"/>
    <p:sldId id="289" r:id="rId24"/>
    <p:sldId id="290" r:id="rId25"/>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p:normalViewPr>
  <p:slideViewPr>
    <p:cSldViewPr>
      <p:cViewPr varScale="1">
        <p:scale>
          <a:sx n="92" d="100"/>
          <a:sy n="92" d="100"/>
        </p:scale>
        <p:origin x="-13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4/2/2014</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6401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4/2/2014</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82979387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4/2/2014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4/2/2014</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4/2/2014</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frm=1&amp;source=images&amp;cd=&amp;cad=rja&amp;uact=8&amp;docid=K57Dcc-euEOeMM&amp;tbnid=X3SfuG-7zQtjfM:&amp;ved=0CAYQjRw&amp;url=http://en.wikipedia.org/wiki/Uncle_Sam&amp;ei=PiMrU7e9HZTzrAHYiIGABg&amp;bvm=bv.62922401,d.aWM&amp;psig=AFQjCNHmwhRryevil7w4zNvU8FTMeh_KUA&amp;ust=1395422362466646"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nn.com/SPECIALS/war.casualties/index.html?iid=E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docid=aecvFYYTlPtVGM&amp;tbnid=RqzAEme_46ADoM:&amp;ved=0CAYQjRw&amp;url=http://www.usamilitarymedals.com/afghanistan-campaign-anodized-medal.html&amp;ei=8yErU-qLKoXLqQH32oCQDg&amp;psig=AFQjCNF9FjCraUxOsLjMQSi-yil6vidsug&amp;ust=1395421933442428" TargetMode="Externa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uact=8&amp;docid=Qzi53GVGB0iZ6M&amp;tbnid=f0rIbRsNS6TmjM:&amp;ved=0CAYQjRw&amp;url=http://www.jeffreywiener.com/medals1.htm&amp;ei=nyErU8ylCoeHqQGo_4DAAg&amp;psig=AFQjCNF9FjCraUxOsLjMQSi-yil6vidsug&amp;ust=139542193344242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health.va.gov/exposures/gulfwar/fibromyalgia.asp" TargetMode="External"/><Relationship Id="rId2" Type="http://schemas.openxmlformats.org/officeDocument/2006/relationships/hyperlink" Target="http://www.publichealth.va.gov/exposures/gulfwar/chronic-fatigue-syndrome.asp"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upload.wikimedia.org/wikipedia/commons/5/53/VietnamSM.gi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t&amp;rct=j&amp;q=&amp;esrc=s&amp;frm=1&amp;source=images&amp;cd=&amp;cad=rja&amp;uact=8&amp;ved=0CAQQjRw&amp;url=https://facilities.health.mil/home/facilitymap&amp;ei=zg4rU8XpDcfd2QWQ2IHIBQ&amp;usg=AFQjCNFPjG-jlIP74mgze7inS9iiN7FVdw&amp;bvm=bv.62922401,d.b2I"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uact=8&amp;docid=yTskbyuh09EUJM&amp;tbnid=4thcTFC4DAbjKM:&amp;ved=0CAYQjRw&amp;url=http://www.military.com/military-fitness/health/immunizations-key-for-healthy-troops&amp;ei=4y0rU8ROyIuqAfa_gMAN&amp;bvm=bv.62922401,d.aWM&amp;psig=AFQjCNG-SzeNRxPNlZ3CTx7K-z4V4qBZBA&amp;ust=139542505183964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09800" y="228600"/>
            <a:ext cx="4648200" cy="3810000"/>
          </a:xfrm>
        </p:spPr>
        <p:txBody>
          <a:bodyPr/>
          <a:lstStyle/>
          <a:p>
            <a:endParaRPr lang="en-US" dirty="0" smtClean="0"/>
          </a:p>
          <a:p>
            <a:endParaRPr lang="en-US" dirty="0"/>
          </a:p>
          <a:p>
            <a:r>
              <a:rPr lang="en-US" dirty="0" smtClean="0"/>
              <a:t>Mark A. Martin</a:t>
            </a:r>
          </a:p>
          <a:p>
            <a:endParaRPr lang="en-US" dirty="0"/>
          </a:p>
          <a:p>
            <a:r>
              <a:rPr lang="en-US" dirty="0" smtClean="0"/>
              <a:t>Veteran and Military Outreach Coordinator</a:t>
            </a:r>
          </a:p>
          <a:p>
            <a:endParaRPr lang="en-US" dirty="0"/>
          </a:p>
          <a:p>
            <a:r>
              <a:rPr lang="en-US" dirty="0" smtClean="0"/>
              <a:t>Brain Injury Alliance of Kentucky</a:t>
            </a:r>
          </a:p>
          <a:p>
            <a:endParaRPr lang="en-US" dirty="0"/>
          </a:p>
          <a:p>
            <a:r>
              <a:rPr lang="en-US" dirty="0" smtClean="0"/>
              <a:t>Mark.Martin@Biak.us</a:t>
            </a:r>
            <a:endParaRPr lang="en-US" dirty="0"/>
          </a:p>
        </p:txBody>
      </p:sp>
    </p:spTree>
    <p:extLst>
      <p:ext uri="{BB962C8B-B14F-4D97-AF65-F5344CB8AC3E}">
        <p14:creationId xmlns:p14="http://schemas.microsoft.com/office/powerpoint/2010/main" val="39502933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6364" y="1918395"/>
            <a:ext cx="4301836" cy="3139321"/>
          </a:xfrm>
          <a:prstGeom prst="rect">
            <a:avLst/>
          </a:prstGeom>
          <a:noFill/>
        </p:spPr>
        <p:txBody>
          <a:bodyPr wrap="square" rtlCol="0">
            <a:spAutoFit/>
          </a:bodyPr>
          <a:lstStyle/>
          <a:p>
            <a:r>
              <a:rPr lang="en-US" dirty="0" smtClean="0">
                <a:solidFill>
                  <a:srgbClr val="002060"/>
                </a:solidFill>
              </a:rPr>
              <a:t>Beyond the frustrations of the VA Veterans have a higher rate of </a:t>
            </a:r>
            <a:r>
              <a:rPr lang="en-US" dirty="0">
                <a:solidFill>
                  <a:srgbClr val="002060"/>
                </a:solidFill>
              </a:rPr>
              <a:t>unemployment. New Labor Department figures show the unemployment rate for working-age veterans who served on active duty in the U.S. armed forces since September 2001 edged down slightly in 2013, to 9.0 percent. But Thursday's report also found that the rate remained well above the overall civilian unemployment figure of 6.7 percent.</a:t>
            </a:r>
            <a:endParaRPr lang="en-US" dirty="0" smtClean="0">
              <a:solidFill>
                <a:srgbClr val="002060"/>
              </a:solidFill>
            </a:endParaRPr>
          </a:p>
          <a:p>
            <a:r>
              <a:rPr lang="en-US" dirty="0" smtClean="0">
                <a:solidFill>
                  <a:srgbClr val="002060"/>
                </a:solidFill>
              </a:rPr>
              <a:t> </a:t>
            </a:r>
            <a:endParaRPr lang="en-US" dirty="0">
              <a:solidFill>
                <a:srgbClr val="002060"/>
              </a:solidFill>
            </a:endParaRPr>
          </a:p>
        </p:txBody>
      </p:sp>
      <p:sp>
        <p:nvSpPr>
          <p:cNvPr id="4" name="Rectangle 3"/>
          <p:cNvSpPr/>
          <p:nvPr/>
        </p:nvSpPr>
        <p:spPr>
          <a:xfrm>
            <a:off x="4191000" y="995065"/>
            <a:ext cx="4191000" cy="861774"/>
          </a:xfrm>
          <a:prstGeom prst="rect">
            <a:avLst/>
          </a:prstGeom>
        </p:spPr>
        <p:txBody>
          <a:bodyPr wrap="square">
            <a:spAutoFit/>
          </a:bodyPr>
          <a:lstStyle/>
          <a:p>
            <a:r>
              <a:rPr lang="en-US" b="1" dirty="0">
                <a:solidFill>
                  <a:srgbClr val="002060"/>
                </a:solidFill>
              </a:rPr>
              <a:t>Veterans' Unemployment Edges Down but Still High</a:t>
            </a:r>
          </a:p>
          <a:p>
            <a:r>
              <a:rPr lang="en-US" sz="1400" dirty="0">
                <a:solidFill>
                  <a:srgbClr val="002060"/>
                </a:solidFill>
              </a:rPr>
              <a:t>WASHINGTON March 20, 2014 (AP)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2200" y="457200"/>
            <a:ext cx="2958054" cy="461665"/>
          </a:xfrm>
          <a:prstGeom prst="rect">
            <a:avLst/>
          </a:prstGeom>
          <a:noFill/>
        </p:spPr>
        <p:txBody>
          <a:bodyPr wrap="none" rtlCol="0">
            <a:spAutoFit/>
          </a:bodyPr>
          <a:lstStyle/>
          <a:p>
            <a:r>
              <a:rPr lang="en-US" sz="2400" dirty="0" smtClean="0"/>
              <a:t>Still other Frustrations</a:t>
            </a:r>
            <a:endParaRPr lang="en-US" sz="2400" dirty="0"/>
          </a:p>
        </p:txBody>
      </p:sp>
    </p:spTree>
    <p:extLst>
      <p:ext uri="{BB962C8B-B14F-4D97-AF65-F5344CB8AC3E}">
        <p14:creationId xmlns:p14="http://schemas.microsoft.com/office/powerpoint/2010/main" val="19020474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47800"/>
            <a:ext cx="7671395" cy="3170099"/>
          </a:xfrm>
          <a:prstGeom prst="rect">
            <a:avLst/>
          </a:prstGeom>
          <a:noFill/>
        </p:spPr>
        <p:txBody>
          <a:bodyPr wrap="none" rtlCol="0">
            <a:spAutoFit/>
          </a:bodyPr>
          <a:lstStyle/>
          <a:p>
            <a:r>
              <a:rPr lang="en-US" sz="2000" dirty="0" smtClean="0"/>
              <a:t>More than 266,000 Veterans have TBI</a:t>
            </a:r>
          </a:p>
          <a:p>
            <a:endParaRPr lang="en-US" sz="2000" dirty="0"/>
          </a:p>
          <a:p>
            <a:r>
              <a:rPr lang="en-US" sz="2000" dirty="0" smtClean="0"/>
              <a:t>Many will have PTSD</a:t>
            </a:r>
          </a:p>
          <a:p>
            <a:endParaRPr lang="en-US" sz="2000" dirty="0"/>
          </a:p>
          <a:p>
            <a:r>
              <a:rPr lang="en-US" sz="2000" dirty="0" smtClean="0"/>
              <a:t>Most will have some other service related disability</a:t>
            </a:r>
          </a:p>
          <a:p>
            <a:endParaRPr lang="en-US" sz="2000" dirty="0"/>
          </a:p>
          <a:p>
            <a:r>
              <a:rPr lang="en-US" sz="2000" dirty="0" smtClean="0"/>
              <a:t>Greater than 4 month wait, sometimes more than a year wait to receive</a:t>
            </a:r>
          </a:p>
          <a:p>
            <a:r>
              <a:rPr lang="en-US" sz="2000" dirty="0" smtClean="0"/>
              <a:t>Compensation and pension assistance. (Which is often wrong and low)</a:t>
            </a:r>
          </a:p>
          <a:p>
            <a:endParaRPr lang="en-US" sz="2000" dirty="0"/>
          </a:p>
          <a:p>
            <a:r>
              <a:rPr lang="en-US" sz="2000" dirty="0" smtClean="0"/>
              <a:t>A harder time than most finding employment</a:t>
            </a:r>
          </a:p>
        </p:txBody>
      </p:sp>
      <p:sp>
        <p:nvSpPr>
          <p:cNvPr id="4" name="TextBox 3"/>
          <p:cNvSpPr txBox="1"/>
          <p:nvPr/>
        </p:nvSpPr>
        <p:spPr>
          <a:xfrm>
            <a:off x="3543524" y="501134"/>
            <a:ext cx="1180875" cy="461665"/>
          </a:xfrm>
          <a:prstGeom prst="rect">
            <a:avLst/>
          </a:prstGeom>
          <a:noFill/>
        </p:spPr>
        <p:txBody>
          <a:bodyPr wrap="square" rtlCol="0">
            <a:spAutoFit/>
          </a:bodyPr>
          <a:lstStyle/>
          <a:p>
            <a:r>
              <a:rPr lang="en-US" sz="2400" dirty="0" smtClean="0"/>
              <a:t>Recap</a:t>
            </a:r>
            <a:endParaRPr lang="en-US" sz="2400" dirty="0"/>
          </a:p>
        </p:txBody>
      </p:sp>
    </p:spTree>
    <p:extLst>
      <p:ext uri="{BB962C8B-B14F-4D97-AF65-F5344CB8AC3E}">
        <p14:creationId xmlns:p14="http://schemas.microsoft.com/office/powerpoint/2010/main" val="27094480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514600"/>
            <a:ext cx="6324600" cy="1015663"/>
          </a:xfrm>
          <a:prstGeom prst="rect">
            <a:avLst/>
          </a:prstGeom>
        </p:spPr>
        <p:txBody>
          <a:bodyPr wrap="square">
            <a:spAutoFit/>
          </a:bodyPr>
          <a:lstStyle/>
          <a:p>
            <a:r>
              <a:rPr lang="en-US" sz="2000" dirty="0">
                <a:solidFill>
                  <a:srgbClr val="002060"/>
                </a:solidFill>
              </a:rPr>
              <a:t>The suicide rate among veterans remains well above that for the general population, with roughly 22 former servicemen and women committing suicide every day. </a:t>
            </a:r>
          </a:p>
        </p:txBody>
      </p:sp>
      <p:sp>
        <p:nvSpPr>
          <p:cNvPr id="4" name="TextBox 3"/>
          <p:cNvSpPr txBox="1"/>
          <p:nvPr/>
        </p:nvSpPr>
        <p:spPr>
          <a:xfrm>
            <a:off x="2895600" y="4561609"/>
            <a:ext cx="2295372" cy="369332"/>
          </a:xfrm>
          <a:prstGeom prst="rect">
            <a:avLst/>
          </a:prstGeom>
          <a:noFill/>
        </p:spPr>
        <p:txBody>
          <a:bodyPr wrap="none" rtlCol="0">
            <a:spAutoFit/>
          </a:bodyPr>
          <a:lstStyle/>
          <a:p>
            <a:r>
              <a:rPr lang="en-US" dirty="0" smtClean="0"/>
              <a:t>As of January 10, 2014</a:t>
            </a:r>
            <a:endParaRPr lang="en-US" dirty="0"/>
          </a:p>
        </p:txBody>
      </p:sp>
    </p:spTree>
    <p:extLst>
      <p:ext uri="{BB962C8B-B14F-4D97-AF65-F5344CB8AC3E}">
        <p14:creationId xmlns:p14="http://schemas.microsoft.com/office/powerpoint/2010/main" val="31954621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762000"/>
            <a:ext cx="6248400" cy="5078313"/>
          </a:xfrm>
          <a:prstGeom prst="rect">
            <a:avLst/>
          </a:prstGeom>
          <a:noFill/>
        </p:spPr>
        <p:txBody>
          <a:bodyPr wrap="square" rtlCol="0">
            <a:spAutoFit/>
          </a:bodyPr>
          <a:lstStyle/>
          <a:p>
            <a:r>
              <a:rPr lang="en-US" dirty="0" smtClean="0"/>
              <a:t>22 Veterans per day is a very accurate number, this number comes from the VA Burial section.</a:t>
            </a:r>
          </a:p>
          <a:p>
            <a:endParaRPr lang="en-US" dirty="0"/>
          </a:p>
          <a:p>
            <a:r>
              <a:rPr lang="en-US" dirty="0" smtClean="0"/>
              <a:t>22 Veterans per day is probably an under estimation, because only 55% of Iraq and Afghanistan veterans are enrolled in VA.</a:t>
            </a:r>
          </a:p>
          <a:p>
            <a:endParaRPr lang="en-US" dirty="0"/>
          </a:p>
          <a:p>
            <a:r>
              <a:rPr lang="en-US" dirty="0" smtClean="0"/>
              <a:t>While </a:t>
            </a:r>
            <a:r>
              <a:rPr lang="en-US" dirty="0"/>
              <a:t>older veterans saw a slight decrease in suicides, male veterans under 30 saw a 44 percent increase in the rate of suicides. That’s roughly two young veterans a day who take their own life, most just a few years after leaving the service</a:t>
            </a:r>
            <a:r>
              <a:rPr lang="en-US" dirty="0" smtClean="0"/>
              <a:t>.</a:t>
            </a:r>
          </a:p>
          <a:p>
            <a:endParaRPr lang="en-US" dirty="0"/>
          </a:p>
          <a:p>
            <a:r>
              <a:rPr lang="en-US" dirty="0" smtClean="0"/>
              <a:t>The </a:t>
            </a:r>
            <a:r>
              <a:rPr lang="en-US" dirty="0"/>
              <a:t>annual suicide rate among veterans is about 30 for every 100,000 of the population, compared to a civilian rate of about 14 per 100,000. </a:t>
            </a:r>
            <a:endParaRPr lang="en-US" dirty="0" smtClean="0"/>
          </a:p>
          <a:p>
            <a:endParaRPr lang="en-US" dirty="0"/>
          </a:p>
          <a:p>
            <a:r>
              <a:rPr lang="en-US" dirty="0"/>
              <a:t>Nearly one in every five suicides nationally is a veteran — 18 to 20 percent annually — compared with Census data that shows veterans make up about 10 percent of the U.S. adult population.</a:t>
            </a:r>
          </a:p>
        </p:txBody>
      </p:sp>
    </p:spTree>
    <p:extLst>
      <p:ext uri="{BB962C8B-B14F-4D97-AF65-F5344CB8AC3E}">
        <p14:creationId xmlns:p14="http://schemas.microsoft.com/office/powerpoint/2010/main" val="28616859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647700"/>
            <a:ext cx="3354829" cy="461665"/>
          </a:xfrm>
          <a:prstGeom prst="rect">
            <a:avLst/>
          </a:prstGeom>
          <a:noFill/>
        </p:spPr>
        <p:txBody>
          <a:bodyPr wrap="none" rtlCol="0">
            <a:spAutoFit/>
          </a:bodyPr>
          <a:lstStyle/>
          <a:p>
            <a:r>
              <a:rPr lang="en-US" sz="2400" dirty="0" smtClean="0"/>
              <a:t>Things that we do to help</a:t>
            </a:r>
            <a:endParaRPr lang="en-US" sz="2400" dirty="0"/>
          </a:p>
        </p:txBody>
      </p:sp>
      <p:sp>
        <p:nvSpPr>
          <p:cNvPr id="4" name="TextBox 3"/>
          <p:cNvSpPr txBox="1"/>
          <p:nvPr/>
        </p:nvSpPr>
        <p:spPr>
          <a:xfrm>
            <a:off x="2518064" y="2057400"/>
            <a:ext cx="3190682" cy="1631216"/>
          </a:xfrm>
          <a:prstGeom prst="rect">
            <a:avLst/>
          </a:prstGeom>
          <a:noFill/>
        </p:spPr>
        <p:txBody>
          <a:bodyPr wrap="none" rtlCol="0">
            <a:spAutoFit/>
          </a:bodyPr>
          <a:lstStyle/>
          <a:p>
            <a:r>
              <a:rPr lang="en-US" sz="2000" dirty="0" smtClean="0">
                <a:solidFill>
                  <a:srgbClr val="002060"/>
                </a:solidFill>
              </a:rPr>
              <a:t>Employment Resource Room</a:t>
            </a:r>
          </a:p>
          <a:p>
            <a:endParaRPr lang="en-US" sz="2000" dirty="0">
              <a:solidFill>
                <a:srgbClr val="002060"/>
              </a:solidFill>
            </a:endParaRPr>
          </a:p>
          <a:p>
            <a:r>
              <a:rPr lang="en-US" sz="2000" dirty="0" smtClean="0">
                <a:solidFill>
                  <a:srgbClr val="002060"/>
                </a:solidFill>
              </a:rPr>
              <a:t>Print and Internet Resources</a:t>
            </a:r>
          </a:p>
          <a:p>
            <a:endParaRPr lang="en-US" sz="2000" dirty="0">
              <a:solidFill>
                <a:srgbClr val="002060"/>
              </a:solidFill>
            </a:endParaRPr>
          </a:p>
          <a:p>
            <a:r>
              <a:rPr lang="en-US" sz="2000" dirty="0" smtClean="0">
                <a:solidFill>
                  <a:srgbClr val="002060"/>
                </a:solidFill>
              </a:rPr>
              <a:t>Garden Program</a:t>
            </a:r>
          </a:p>
        </p:txBody>
      </p:sp>
    </p:spTree>
    <p:extLst>
      <p:ext uri="{BB962C8B-B14F-4D97-AF65-F5344CB8AC3E}">
        <p14:creationId xmlns:p14="http://schemas.microsoft.com/office/powerpoint/2010/main" val="153903157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8" y="1371600"/>
            <a:ext cx="377473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381000"/>
            <a:ext cx="1807803" cy="400110"/>
          </a:xfrm>
          <a:prstGeom prst="rect">
            <a:avLst/>
          </a:prstGeom>
          <a:noFill/>
        </p:spPr>
        <p:txBody>
          <a:bodyPr wrap="none" rtlCol="0">
            <a:spAutoFit/>
          </a:bodyPr>
          <a:lstStyle/>
          <a:p>
            <a:r>
              <a:rPr lang="en-US" sz="2000" dirty="0" smtClean="0"/>
              <a:t>Resource Room</a:t>
            </a:r>
            <a:endParaRPr lang="en-US" sz="2000" dirty="0"/>
          </a:p>
        </p:txBody>
      </p:sp>
      <p:sp>
        <p:nvSpPr>
          <p:cNvPr id="4" name="TextBox 3"/>
          <p:cNvSpPr txBox="1"/>
          <p:nvPr/>
        </p:nvSpPr>
        <p:spPr>
          <a:xfrm>
            <a:off x="4876800" y="1143000"/>
            <a:ext cx="3550643" cy="4247317"/>
          </a:xfrm>
          <a:prstGeom prst="rect">
            <a:avLst/>
          </a:prstGeom>
          <a:noFill/>
        </p:spPr>
        <p:txBody>
          <a:bodyPr wrap="square" rtlCol="0">
            <a:spAutoFit/>
          </a:bodyPr>
          <a:lstStyle/>
          <a:p>
            <a:r>
              <a:rPr lang="en-US" dirty="0" smtClean="0">
                <a:solidFill>
                  <a:srgbClr val="002060"/>
                </a:solidFill>
              </a:rPr>
              <a:t>Working in cooperation with VA’s Compensated Work Therapy Program (CWT), BIAK has room dedicated so that Veterans and others with TBI who are seeking employment, but lack resources can come and search for a job. </a:t>
            </a:r>
          </a:p>
          <a:p>
            <a:r>
              <a:rPr lang="en-US" dirty="0" smtClean="0">
                <a:solidFill>
                  <a:srgbClr val="002060"/>
                </a:solidFill>
              </a:rPr>
              <a:t>The Resource Room provides a quiet secure environment for the veterans to fill out applications on-line, create a resume, and search for work.</a:t>
            </a:r>
          </a:p>
          <a:p>
            <a:r>
              <a:rPr lang="en-US" dirty="0" smtClean="0">
                <a:solidFill>
                  <a:srgbClr val="002060"/>
                </a:solidFill>
              </a:rPr>
              <a:t>In addition we provide USB drives and portfolios to help the job seeker, when they leave our office.</a:t>
            </a:r>
            <a:endParaRPr lang="en-US" dirty="0">
              <a:solidFill>
                <a:srgbClr val="002060"/>
              </a:solidFill>
            </a:endParaRPr>
          </a:p>
        </p:txBody>
      </p:sp>
    </p:spTree>
    <p:extLst>
      <p:ext uri="{BB962C8B-B14F-4D97-AF65-F5344CB8AC3E}">
        <p14:creationId xmlns:p14="http://schemas.microsoft.com/office/powerpoint/2010/main" val="42672369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762000"/>
            <a:ext cx="2237087" cy="461665"/>
          </a:xfrm>
          <a:prstGeom prst="rect">
            <a:avLst/>
          </a:prstGeom>
          <a:noFill/>
        </p:spPr>
        <p:txBody>
          <a:bodyPr wrap="none" rtlCol="0">
            <a:spAutoFit/>
          </a:bodyPr>
          <a:lstStyle/>
          <a:p>
            <a:r>
              <a:rPr lang="en-US" sz="2400" dirty="0" smtClean="0"/>
              <a:t>Garden Program</a:t>
            </a:r>
            <a:endParaRPr lang="en-US" sz="2400" dirty="0"/>
          </a:p>
        </p:txBody>
      </p:sp>
      <p:sp>
        <p:nvSpPr>
          <p:cNvPr id="5" name="TextBox 4"/>
          <p:cNvSpPr txBox="1"/>
          <p:nvPr/>
        </p:nvSpPr>
        <p:spPr>
          <a:xfrm>
            <a:off x="2670035" y="1524000"/>
            <a:ext cx="2821735" cy="1477328"/>
          </a:xfrm>
          <a:prstGeom prst="rect">
            <a:avLst/>
          </a:prstGeom>
          <a:noFill/>
        </p:spPr>
        <p:txBody>
          <a:bodyPr wrap="none" rtlCol="0">
            <a:spAutoFit/>
          </a:bodyPr>
          <a:lstStyle/>
          <a:p>
            <a:r>
              <a:rPr lang="en-US" dirty="0" smtClean="0">
                <a:solidFill>
                  <a:srgbClr val="002060"/>
                </a:solidFill>
              </a:rPr>
              <a:t>Three categories of Gardens</a:t>
            </a:r>
          </a:p>
          <a:p>
            <a:endParaRPr lang="en-US" dirty="0">
              <a:solidFill>
                <a:srgbClr val="002060"/>
              </a:solidFill>
            </a:endParaRPr>
          </a:p>
          <a:p>
            <a:pPr marL="342900" indent="-342900">
              <a:buAutoNum type="arabicPeriod"/>
            </a:pPr>
            <a:r>
              <a:rPr lang="en-US" dirty="0" smtClean="0">
                <a:solidFill>
                  <a:srgbClr val="002060"/>
                </a:solidFill>
              </a:rPr>
              <a:t>Independent</a:t>
            </a:r>
          </a:p>
          <a:p>
            <a:pPr marL="342900" indent="-342900">
              <a:buAutoNum type="arabicPeriod"/>
            </a:pPr>
            <a:r>
              <a:rPr lang="en-US" dirty="0" smtClean="0">
                <a:solidFill>
                  <a:srgbClr val="002060"/>
                </a:solidFill>
              </a:rPr>
              <a:t>Dependent</a:t>
            </a:r>
          </a:p>
          <a:p>
            <a:pPr marL="342900" indent="-342900">
              <a:buAutoNum type="arabicPeriod"/>
            </a:pPr>
            <a:r>
              <a:rPr lang="en-US" dirty="0" smtClean="0">
                <a:solidFill>
                  <a:srgbClr val="002060"/>
                </a:solidFill>
              </a:rPr>
              <a:t>Fort Knox</a:t>
            </a:r>
            <a:endParaRPr lang="en-US" dirty="0">
              <a:solidFill>
                <a:srgbClr val="002060"/>
              </a:solidFill>
            </a:endParaRPr>
          </a:p>
        </p:txBody>
      </p:sp>
      <p:sp>
        <p:nvSpPr>
          <p:cNvPr id="7" name="Rectangle 6"/>
          <p:cNvSpPr/>
          <p:nvPr/>
        </p:nvSpPr>
        <p:spPr>
          <a:xfrm>
            <a:off x="609600" y="3886200"/>
            <a:ext cx="7391400" cy="2308324"/>
          </a:xfrm>
          <a:prstGeom prst="rect">
            <a:avLst/>
          </a:prstGeom>
        </p:spPr>
        <p:txBody>
          <a:bodyPr wrap="square">
            <a:spAutoFit/>
          </a:bodyPr>
          <a:lstStyle/>
          <a:p>
            <a:r>
              <a:rPr lang="en-US" dirty="0" smtClean="0">
                <a:solidFill>
                  <a:srgbClr val="002060"/>
                </a:solidFill>
              </a:rPr>
              <a:t>The following community partners have made the Garden Program possible:</a:t>
            </a:r>
          </a:p>
          <a:p>
            <a:endParaRPr lang="en-US" dirty="0" smtClean="0">
              <a:solidFill>
                <a:srgbClr val="002060"/>
              </a:solidFill>
            </a:endParaRPr>
          </a:p>
          <a:p>
            <a:r>
              <a:rPr lang="en-US" dirty="0" smtClean="0">
                <a:solidFill>
                  <a:srgbClr val="002060"/>
                </a:solidFill>
              </a:rPr>
              <a:t>Agrability</a:t>
            </a:r>
            <a:r>
              <a:rPr lang="en-US" dirty="0">
                <a:solidFill>
                  <a:srgbClr val="002060"/>
                </a:solidFill>
              </a:rPr>
              <a:t>, Jefferson County Cooperative Extension, Hardin County Cooperative Extension, Bullitt County Cooperative Extension, Mason County Cooperative Extension, Farm Bureau, University of Kentucky Horticulture Club, Kentucky State University, Fort Knox Military Reservation, Veterans Administration Mental Health Intensive Case Management, and Metropolitan Sewer District. </a:t>
            </a:r>
          </a:p>
        </p:txBody>
      </p:sp>
    </p:spTree>
    <p:extLst>
      <p:ext uri="{BB962C8B-B14F-4D97-AF65-F5344CB8AC3E}">
        <p14:creationId xmlns:p14="http://schemas.microsoft.com/office/powerpoint/2010/main" val="5927626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09" y="999555"/>
            <a:ext cx="4419600" cy="58584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TextBox 3"/>
          <p:cNvSpPr txBox="1"/>
          <p:nvPr/>
        </p:nvSpPr>
        <p:spPr>
          <a:xfrm>
            <a:off x="3505200" y="346364"/>
            <a:ext cx="1525610" cy="400110"/>
          </a:xfrm>
          <a:prstGeom prst="rect">
            <a:avLst/>
          </a:prstGeom>
          <a:noFill/>
        </p:spPr>
        <p:txBody>
          <a:bodyPr wrap="none" rtlCol="0">
            <a:spAutoFit/>
          </a:bodyPr>
          <a:lstStyle/>
          <a:p>
            <a:r>
              <a:rPr lang="en-US" sz="2000" dirty="0" smtClean="0"/>
              <a:t>Independent</a:t>
            </a:r>
            <a:endParaRPr lang="en-US" sz="2000" dirty="0"/>
          </a:p>
        </p:txBody>
      </p:sp>
      <p:sp>
        <p:nvSpPr>
          <p:cNvPr id="6" name="TextBox 5"/>
          <p:cNvSpPr txBox="1"/>
          <p:nvPr/>
        </p:nvSpPr>
        <p:spPr>
          <a:xfrm>
            <a:off x="5020177" y="999554"/>
            <a:ext cx="3590423" cy="2308324"/>
          </a:xfrm>
          <a:prstGeom prst="rect">
            <a:avLst/>
          </a:prstGeom>
          <a:noFill/>
        </p:spPr>
        <p:txBody>
          <a:bodyPr wrap="square" rtlCol="0">
            <a:spAutoFit/>
          </a:bodyPr>
          <a:lstStyle/>
          <a:p>
            <a:r>
              <a:rPr lang="en-US" dirty="0" smtClean="0">
                <a:solidFill>
                  <a:srgbClr val="002060"/>
                </a:solidFill>
              </a:rPr>
              <a:t>Just as the title indicates this part of the Garden Program is independent.</a:t>
            </a:r>
          </a:p>
          <a:p>
            <a:r>
              <a:rPr lang="en-US" dirty="0" smtClean="0">
                <a:solidFill>
                  <a:srgbClr val="002060"/>
                </a:solidFill>
              </a:rPr>
              <a:t>Jefferson County Cooperative Extension has donated plot fees and gardening classes to any veteran that wants to have space in one several community gardens.</a:t>
            </a:r>
          </a:p>
          <a:p>
            <a:endParaRPr lang="en-US" dirty="0">
              <a:solidFill>
                <a:srgbClr val="002060"/>
              </a:solidFill>
            </a:endParaRPr>
          </a:p>
        </p:txBody>
      </p:sp>
    </p:spTree>
    <p:extLst>
      <p:ext uri="{BB962C8B-B14F-4D97-AF65-F5344CB8AC3E}">
        <p14:creationId xmlns:p14="http://schemas.microsoft.com/office/powerpoint/2010/main" val="27771370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650"/>
            <a:ext cx="4800600" cy="621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71455" y="366142"/>
            <a:ext cx="1582806" cy="461665"/>
          </a:xfrm>
          <a:prstGeom prst="rect">
            <a:avLst/>
          </a:prstGeom>
          <a:noFill/>
        </p:spPr>
        <p:txBody>
          <a:bodyPr wrap="none" rtlCol="0">
            <a:spAutoFit/>
          </a:bodyPr>
          <a:lstStyle/>
          <a:p>
            <a:r>
              <a:rPr lang="en-US" sz="2400" dirty="0" smtClean="0"/>
              <a:t>Dependent</a:t>
            </a:r>
          </a:p>
        </p:txBody>
      </p:sp>
      <p:sp>
        <p:nvSpPr>
          <p:cNvPr id="5" name="TextBox 4"/>
          <p:cNvSpPr txBox="1"/>
          <p:nvPr/>
        </p:nvSpPr>
        <p:spPr>
          <a:xfrm>
            <a:off x="5029200" y="1071264"/>
            <a:ext cx="3553809" cy="5405736"/>
          </a:xfrm>
          <a:prstGeom prst="rect">
            <a:avLst/>
          </a:prstGeom>
          <a:noFill/>
        </p:spPr>
        <p:txBody>
          <a:bodyPr wrap="square" rtlCol="0">
            <a:spAutoFit/>
          </a:bodyPr>
          <a:lstStyle/>
          <a:p>
            <a:r>
              <a:rPr lang="en-US" dirty="0">
                <a:solidFill>
                  <a:srgbClr val="002060"/>
                </a:solidFill>
              </a:rPr>
              <a:t>Jefferson County Cooperative Extension has given BIAK space in the community garden for VA Mental Health Intensive Case Management (</a:t>
            </a:r>
            <a:r>
              <a:rPr lang="en-US" dirty="0" smtClean="0">
                <a:solidFill>
                  <a:srgbClr val="002060"/>
                </a:solidFill>
              </a:rPr>
              <a:t>MHICM). The </a:t>
            </a:r>
            <a:r>
              <a:rPr lang="en-US" dirty="0">
                <a:solidFill>
                  <a:srgbClr val="002060"/>
                </a:solidFill>
              </a:rPr>
              <a:t>space provides an outlet for </a:t>
            </a:r>
            <a:r>
              <a:rPr lang="en-US" dirty="0" smtClean="0">
                <a:solidFill>
                  <a:srgbClr val="002060"/>
                </a:solidFill>
              </a:rPr>
              <a:t>some veterans </a:t>
            </a:r>
            <a:r>
              <a:rPr lang="en-US" dirty="0">
                <a:solidFill>
                  <a:srgbClr val="002060"/>
                </a:solidFill>
              </a:rPr>
              <a:t>who are too disabled to effectively manage their own affairs. It helps combat depression and draws new veterans into an alternative space that might need assistance. Another critical function of the garden is that it provides care-giver respite, it is vital that caregivers have a break from their responsibilities, the garden at Farnsley-Moorman provides a 5 hour break every week during the season to those caregivers</a:t>
            </a:r>
          </a:p>
        </p:txBody>
      </p:sp>
    </p:spTree>
    <p:extLst>
      <p:ext uri="{BB962C8B-B14F-4D97-AF65-F5344CB8AC3E}">
        <p14:creationId xmlns:p14="http://schemas.microsoft.com/office/powerpoint/2010/main" val="29171722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Elements of the Farnsley-Moorman Garden</a:t>
            </a:r>
            <a:endParaRPr lang="en-US" sz="2800" dirty="0">
              <a:solidFill>
                <a:schemeClr val="tx1"/>
              </a:solidFill>
            </a:endParaRPr>
          </a:p>
        </p:txBody>
      </p:sp>
      <p:sp>
        <p:nvSpPr>
          <p:cNvPr id="4" name="Rectangle 3"/>
          <p:cNvSpPr/>
          <p:nvPr/>
        </p:nvSpPr>
        <p:spPr>
          <a:xfrm>
            <a:off x="2291443" y="609600"/>
            <a:ext cx="4572000" cy="523220"/>
          </a:xfrm>
          <a:prstGeom prst="rect">
            <a:avLst/>
          </a:prstGeom>
        </p:spPr>
        <p:txBody>
          <a:bodyPr>
            <a:spAutoFit/>
          </a:bodyPr>
          <a:lstStyle/>
          <a:p>
            <a:pPr algn="ctr"/>
            <a:endParaRPr lang="en-US" sz="2800"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1447800"/>
            <a:ext cx="4100945" cy="530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00600" y="1905000"/>
            <a:ext cx="1902380" cy="2308324"/>
          </a:xfrm>
          <a:prstGeom prst="rect">
            <a:avLst/>
          </a:prstGeom>
          <a:noFill/>
        </p:spPr>
        <p:txBody>
          <a:bodyPr wrap="none" rtlCol="0">
            <a:spAutoFit/>
          </a:bodyPr>
          <a:lstStyle/>
          <a:p>
            <a:r>
              <a:rPr lang="en-US" dirty="0" smtClean="0">
                <a:solidFill>
                  <a:srgbClr val="002060"/>
                </a:solidFill>
              </a:rPr>
              <a:t>Shade</a:t>
            </a:r>
          </a:p>
          <a:p>
            <a:r>
              <a:rPr lang="en-US" dirty="0" smtClean="0">
                <a:solidFill>
                  <a:srgbClr val="002060"/>
                </a:solidFill>
              </a:rPr>
              <a:t>Water</a:t>
            </a:r>
          </a:p>
          <a:p>
            <a:r>
              <a:rPr lang="en-US" dirty="0" smtClean="0">
                <a:solidFill>
                  <a:srgbClr val="002060"/>
                </a:solidFill>
              </a:rPr>
              <a:t>Bathroom</a:t>
            </a:r>
          </a:p>
          <a:p>
            <a:r>
              <a:rPr lang="en-US" dirty="0" smtClean="0">
                <a:solidFill>
                  <a:srgbClr val="002060"/>
                </a:solidFill>
              </a:rPr>
              <a:t>Tools</a:t>
            </a:r>
          </a:p>
          <a:p>
            <a:r>
              <a:rPr lang="en-US" dirty="0" smtClean="0">
                <a:solidFill>
                  <a:srgbClr val="002060"/>
                </a:solidFill>
              </a:rPr>
              <a:t>Transportation</a:t>
            </a:r>
          </a:p>
          <a:p>
            <a:endParaRPr lang="en-US" dirty="0">
              <a:solidFill>
                <a:srgbClr val="002060"/>
              </a:solidFill>
            </a:endParaRPr>
          </a:p>
          <a:p>
            <a:r>
              <a:rPr lang="en-US" dirty="0" smtClean="0">
                <a:solidFill>
                  <a:srgbClr val="002060"/>
                </a:solidFill>
              </a:rPr>
              <a:t>(Not self-directed)</a:t>
            </a:r>
          </a:p>
          <a:p>
            <a:endParaRPr lang="en-US" dirty="0"/>
          </a:p>
        </p:txBody>
      </p:sp>
    </p:spTree>
    <p:extLst>
      <p:ext uri="{BB962C8B-B14F-4D97-AF65-F5344CB8AC3E}">
        <p14:creationId xmlns:p14="http://schemas.microsoft.com/office/powerpoint/2010/main" val="217068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49827"/>
            <a:ext cx="6858000" cy="369332"/>
          </a:xfrm>
          <a:prstGeom prst="rect">
            <a:avLst/>
          </a:prstGeom>
        </p:spPr>
        <p:txBody>
          <a:bodyPr wrap="square">
            <a:spAutoFit/>
          </a:bodyPr>
          <a:lstStyle/>
          <a:p>
            <a:r>
              <a:rPr lang="en-US" dirty="0"/>
              <a:t>Why are Veterans health issues different than the general population?</a:t>
            </a:r>
          </a:p>
        </p:txBody>
      </p:sp>
      <p:sp>
        <p:nvSpPr>
          <p:cNvPr id="5" name="AutoShape 2" descr="data:image/jpeg;base64,/9j/4AAQSkZJRgABAQAAAQABAAD/2wCEAAkGBxQSEhUUEhQVFRUVFRgXGBgVFxUWFBQXFxUXGBQXFBgYHSggGBwlHRUVITEhJSkrLi4uFx8zODMsOCgtLisBCgoKDg0OGxAQGywkICQsLCwsLCwsLCwsLCwsLCwsLCwsLCwsLCwsLCwsLCwsLCwsLCwsLCwsLCwsLCwsLCwsLP/AABEIAQUAwQMBEQACEQEDEQH/xAAcAAABBQEBAQAAAAAAAAAAAAAHAgMEBQYBAAj/xABUEAACAQIDAwUHDQ0GBgMBAAABAgMAEQQFEgYhMQcTIkFRMmFxc4GRshQjJCVVcnSTobGz0tMVFjM0NUJSVIKSwcLUU4Oiw9HwF0RF4eLxYmOjCP/EABoBAAIDAQEAAAAAAAAAAAAAAAABAgMEBQb/xAA+EQACAQIDAgoJAwMEAwEAAAAAAQIDERIhMQRRBRMyM0FhcXKBwRQiUlORobHR8BU04SNCQ2KCkrLS4vGT/9oADAMBAAIRAxEAPwCbhsOjLip55540hle/Nsdyg9liTx6qwKOJ2R6Dado4iMLRi7xTzRCTO8t90MYP2Zvs6t9GqbvoY1wr/oj8B9M3y73TxQ8k4/kqPo9Td9B/qi93H4Dy5pl/utifPN9WjiKm4P1SPu4fAdTMMCf+sTjwtKP4UcTV3D/VI+6h8P4HhjMF1Z1KP72T/Wjiam4P1On7qHwX2HFxeF6s7fyyt9ejiau4X6nS9zD4L7Di4rD9WeHyy/8AnS4mruYfqVHpox/PAV6qh6s9HlkH2lHE1dzD9S2f3MfzwO+rIurPU8sifa0+Jq7n8xfqWy+5j8f4OnHJ1Z9D5Xi+1o4qrufzD9Q2X3K+P8HRjR1Z7h/34ftKOKq7n8w9P2P3K/5fwLGKbqzzDn9uH69HF1dz+YenbH7lf8hYmm6s4gPlh+tSwVNz+YembH7r5ihJierNoD8TRhnufzH6VsXuvmxWvGdWaQeaH/Si0+sXpOw+6+b+4rVjurMoD5IvqUWn1h6RsPun8X9zgfMerH4c+SP7Ol6w+P2D3b+P/sLDZn+uYY+RfsqPWFx2wexL8/3Cg2afrOGPkH2dHrb/AKfYON2D2JfniOBs1/tsMfJ/4Ury3/T7Bj4P9mX54nRLmv8AaYY+Q/VovLeGLg/dL5fcXz2a/pYU+Rv9KMUhX2DdP5EXMc7zHDhGl9T6WcJ0QxNzc9o6gaWKRfQ2fY691DFdK+djeVpOMBvED2Bmo7Gk+f8A7VVS5xdp2OE+RT7pdbCbO4OXL8M8uEwzu0fSZ4YmZjc7yxW5p1qk1UdmzlQScS+XZLAfqWF+IiH8tV8bU9p/ElgW4X95+X/qWH+KT/SlxtT2mLAtwpdi8v8A1OD9wU+Oqb2RcUdOw+XfqcP7tPjqm8WFHPvFy79Ui8x/1o4+pvDCtwk7BZcf+VTyFx8zU+PqbxYEIPJ7l36sv78v16PSKm8MCEnk7y39WHxk316fpNTeGCIh+TvLBxw4H97MP56PSau8OLW4R/w8yv8AsB8dN9ej0mrv+gcWtxw8nWWf2H/7TfXp+lVd/wAkHFRENyZZZ/YN8dP9ej0urv8AkhcVEQeS/Lf7F/jpfrUelVd/yQ+LiJPJblv9k/xsn+tHpVXf8g4qIh+SvLf7OQeCVqfpdXeHFRGm5KMu/Rl+M/7U/S6gcUhtuSXLuyb4xfq0/S6guLQg8kWXf/f++n1KPS6gcWjn/B/AdT4geB4vs6PS6nUHFo9/whwQ4TYv9+H7Kl6XPcg4vrGcZyU4VI3cYjF3VGYdOG1wCRe0XepraZPoQuL6yj2YYnKYCSTfHn0DRtS/qLs8zp8DcufdfkG+pHOA7il9hZv76X52qilzi7TscJL+nT7vkank4HtbhfF/zNRtHOM5lPkmnAqkmLUUCHlFBBi6BHqAO0AJlkCi5NqASuVH3QMrWTco/Ovx8HbSeRaoolLhus8ahdhdEqggNyGkSSI5v1Eg97/vuqUWNokQMWUE8e9wqxogOWoA4aAOAUAetTEcApCFhaBHdNICHnA9Yl8U/oGpR1AE2y49qMP8OPoGtO1c4dDgXlT7r8g3VI5oIMV+J5z3jN87/wClUUucXadrhLmqfd8kaXk2PtbhfFn02o2jnGcunyUapBVJJjgoEOLQQYoUxHaAPUCKnaSBmiupItvNusdYNBZBlHkeKHVu6rD/AF6vD4aTLWjVqwIvVZULFMQ29IkiDO1z4ATUo6knkiwhi0qB2f7NWMqFWpAeAoA9amB6gD2mgQqgR00AQc6/F5vFSegacdRgn2X/ACRhvhx+Zq0bVzp0OBeVPuvyDZUjmAgxQ9i51/f/ADy1RS51dqO3wlzNPur6I0nJoPa3De8P0j09o5xnLp8k1a1QMWKBDi0EWLpkTtAHqAOMtxY8DQANkfmMTMh4K27r3cR4Nx+Tw07XWRov0l+NrMPGo1MSexQT8vCpLZ6kugqlOKGH22URNMsEjRK2gtdRZrAi47D21YtkeLC2rlbqq17FU3KL2QDyy/8AhVq2Dr+X8i4/qJuWbWxTTohBVnsLAFgNR0i7AbrkiqpbNOGfQWKqmrG2qgD1AjtAHqYHLUAKtQI6aBHqAIGd/i83ipPQNOOowU7MfkjC/DW+Zq0bVzh0eBdZ91+Qa6kcsEOM/F87/v8A55qopc6u07XCPMUu55I0XJo3tbhvet9I9PaOcZyqfJNWrVQTHAaBCwaBMWDTI2FUCOXoA7egLAP5RsFOcezRrI8bHpAAlFK8dQG4CwG89h31t2WpFKzCrFtIVlGFGKZFaZIbgb3VjfwcFHlYVqk8Culczcp6hTyzIIo8KcMemjA6iRbUT17uHVbwCubOrKU8ZoUUlYxO1uR4eAFYTIZBa5drqN24WA4kW3+DybKFWcn62hCUUtBOx+Aw/Oo+8YlOmOldWQAK9lHvuu/VbrqO0SnbqJU0vEJ+rdesBM8GHnoAUTQITTGKoEevQB29AjxoAg57+LT+Jk9BqlHVACrZke1GE+Gt/NV+1c6dHgXWfdfkGmpHMBDjz6xnfgn/AM6qaXOrtO1whzFLu+SL/k1PtbhveN9I9G0c4zl0+SatDVBMcWgQ4KCIsUCFUxDGJxSxi7GwpNklFvQiNnkI4uB3yGt57WpYkPi5A422xzv6oOHDNzbo79AhHhIOoo3BgDxt1A9VaaEUpJy6dO0Jt4bGYwmZppFnFgNwupN7lju48L10sDMVzevtgcOqQxaX5lVSRmudbgWZY7HqN9/kHbWT0fFeUsr6FuO2SI+fO+ORZIcPKswsHBXSrpa4ZWa1yDbyN12opyjSdpSuhtOSyRURYdcLJzsuKhgkCMi7xK6ltxYxjfexNu/a/YVOuprDFNlsaMk7stYNsF0KiyGZlAAklsBuPdaBbWR3+yss0272sXKFlqX+x2KD6pTIW51zxvYsAOr82wHevv6rVF5ZEJI1ooKzlqAPAUAdtQIVagR2gCBn34tP4mT0Gpx1QwU7ND2ownwxvnetO1c6dHgXWfdfkGqg5YH8x/A534J/86qafOrtO1wh+3pd3yRf8mje1uG9630j09o5xnLp8k1aNVBIeVqAFq1AmL1UCsdDUCsUe12XNPAQhsy7xbjw/wB+elbNMtpStdbwQYiMqGG/UpOtWBOkjib9Xhq9ZlqlbIqYM+xMTesyso4gagUa/YDcN8vCruKg1miDqN5Iu8t2ozOUXhjjk6rlEv3+wWquVGlHVsjivoh6WfPCP7MD9FIt3l0k/LQuIXWSwye4VhNl8fi11YnFSsp3aS7kcbHduUeak6sI8mJNRkukazTZKDDxXWVC97dOxO/dvtw3kdXXQq0pMcUtGK2d2VkbUHaNWRgyWXdcg21kC9uO7fx7wolVi80VyhKLszV5XkGMMpaRkFwTdDuDFltbcBYBT+923qp4XoRxW1CInDyUioVegD16YjopAKoEeJoAr8/PsafxMn0bVKOqAFuzn5Iwfwx/SetG1c6dHgX+/uvyDRQcsD+afgs68E3+dVVPnF2+Z2du/b0u75Iu+TY+1uG9630j09o5xnMp8k1aGqCY4rUAOq1AhQNACr0CE6qB2Bntrl6zy3dwuhwSiLcuoJsrtfiR4bdlShNxuWuN0jBZ5hhHiE0W1MbtY/nsQFBN+y+7gLeCtNNtxdyGSmmifkuKx0eqGIBQSxBZ0iub2IRn3MR2XG/v1GSpyzZNwkm8rmjOcZlgtCSiKVXZFDm5dS1txN+kATx67cTVWGnK9siaTsrjmdYfGeqzAZ2XD6RNqjsjHW3TAYbwdRPk30ouCje2ZKzay0+wzjth1fRbESSEAnWzar3I3ad4AABvv3k9XU1Xs8kKMW16zL7KVs8vNpq0KFtwuwHRt2WF/MKqWaHWtdF7kjyKI0e+tiWIJBKIBwJBO8m3nNSsZ2+k0F6Cs7TA6KBHb0gFXoEeJpgV20J9i4jxEv0bVKPKQAx2aHtTgvhj+m9X7Vzp0OBv8ndYZ6DlgczRvW868E3+dVdPnF2na279tS7vki55N29rsP71vpHp7RzjObS5Jq1aqCwWrUCHA1AhwNSCx3VTA5egLGP2oy9I+clbcoiffxuzWC8dykkdV73O4U4q+SJYgZ53FAYC6dGeF1Y7zdl1KAd/dbuN99/DV8HNTt0Mnam6b3rM2OVZvHKsZHRYHo6dzC+8g9t7XrNKDizZCKcbl/mkQeCxPfHZq4rc+EDfUU7Mqks8iRjcUgaF3sNQ03JtcncLHyUDhCVpJdBExmLEJYC+/s89rUInhvG4ONusTLHEV1FS2JJIBtp0RxMBfwy/4BW7Z4rXq8zDtFRyyNNyUbctO/qXE6edK3jk4PLoHSWQnunsNV+sA9m8rUkliRRGXQFRTWUkd1UwO3oA7qoEdvSEdvQBX7QH2LiPES/RtUo6oQMtm29qcD8Mf6SStG1c6dDgbSp3WGikcsC+bN0M68E3+dUKfOLtO3tv7al3fJFvydP7XYf3rfSPTr8tnNpck1SvVBMcVqAHVagQsSUrAeMlMBnF45IkLyOsaDizsFUeEndTSb0E3YG+3+2mBljVYp1lkRlICrIUYBrnphdPUD+yK0U6Uk8yDmgWZ9nbYiTUQoFlXogjUFJIJ7+8/JWmMFFEHJs2WwaIwVuEqllse2w0+C4NZNove3QbqLXF36UETNMIk8Bjl1C28aTpIIG7vHy1li2ncsc7P1SJkuVOGUzyK8cYPNAkatRINyeFwLj9o1JtdA5Sk+ixYwtE784CrKrHUQQQCoBF+zvjvVFKzCcnhwlJtiMN9zJpJo+daRjIlui4ZtKo4YXKhQUv1G1uutNG+JJGOfSwL5Vj3w8sc0Zs8bq4uN1weBHYeBHYTW5q6M4eMl5SsNKg5wNHJbpLa6+FW6x8verPLZJXyDjF0miwO0mGltpnS54Bjpb91rGqZUZx1RJTTLUSjtquxIVqpALvSA7egRX7QN7Fn8RL9G1SjqhAy2dPtVgfhb/SSVo2nnTocD/5O6w10jlgUzXuc58E/wDnVCny12na239vS7vki05O/wAn4f3rfSPTr8tnNp8k1KNVJYOhqBCw1AhavQBg+VPayTCpFDh20Sy3YuLEoiEcL7rsTbwBu2r6FNSd2Qm7Ao2m2hnxkinEPfSoCotxGptYsFvbUes/wrXGCjoVN3KVz21IQg0hmwyzMkeSN4kdHjVVNt6SabBbkcGt1njbjVE42VmaKd3ml2hLkx0GLjXV3fck2uQQLsCl93D5KxyTiy+lUlF4kN5PlUjmyqgTcSyKIy46gx3nvkA9lJrI0Pasy3zGZEilWUiJFB1sbbgRbcOtrbgOuowTuVP1s0YCLNWeSR9KNFJG0CxS3ISE9VgR0jbUSDxPeFXylbTU2UNiUqdpdPg19zDZzl6wSaFYsCL7+I7K10ajnG7RzNt2aOzzUU75fAstkubZwrkhrbr2sfB360qVkc+SzNBjoQh6Jv4asg8WpXPIm4bP8QITEkrBTa2/eoHEK3FR3hSlRhiu0Eajsa7k82jdy0E76iLFCx6R7Vv19o8tZNsoJetFFtKo3kzehq55eKoAr9oD7Fn8TL9G1OOqEDLZ78k4L4W/0klaNp506HA/9/dYbaicsCWbno5z/ff51Rp8tdp2dt/b0+75Is+Tz8nwe9b6R6dfls51LkmnFUlg4ppiHA1ACw1IANctJAxUJuSeaNx1DpWFjfvcLdnG+7Zs+jKahh5fXFBTul4/pf7/ANTWrUq0IbvfjxqIxBoAJGxY9SYaLEc2S2Ik5vWLetoW0rx4XNyT2W79Y63rTw30RspNqHazVY3m51SR7KzaJEkA9cAKs6k26ugRY8NR7Kyxbi2i+UFJJlvkOexKVgDCR0up0k7r2IFj12K05N62IKldPPQyvKM2rEROCSrITY9wxv1d/ffvXHbVlPRmnZY21+H58imgiU2Ivu4C+6ottHZVOOUlfsM5n+G5yVmW5NytuuyCzHz3ro0KdqaPLbdXVSvJ9GnwIWWQEuOqxF+9Y/PV9OF2YqkrI1OIxhdwFGq+49QBJ3XJ3Dy1bFYSlu5aZDgtbtcpaNXYi4OrSCLKRubpEdfDfUas7K+8cFnYhYXHNh8WGXivSt26Te3z+enJKcbPpQLLMNGQ5xHioVlj4EkEHirDip+TyEVxqtNwlhZqjK6LMtVY7ldn7exp/EyfRtTjqgBps+fanBfC29OStG086dDgd8vusN9VnMAfm53Zx/ffPNRT5a7Ts7b+3p93yRacnp9r4Pet9I9Ovy2c6lyTS3qksY4DQIWtMQ4DSAAnKRjZZcfJHITaI6YxbgrKGuO2+6t9BLBcpnqZS5B7DVuhA4TvoAeweFMjqg/OYC/ZcgX8l6VwDRiMlY4d4YXXmlYiO3FQDuHYf+9cvH6+JnUjlBJbiLsng8bCJLJDJqI1BiFYgCyqvVburDhU6jhLQrTz9Yc2hzEFBz2HaGQMLSIg1ILHhKoIN78Cd9QipN2Tui+KhH1r5l+2RxYlMOkydFBwBZe63HruD0dV7379O7TyM6rSSl1/nmVmK5O+bYGLEPo1bxIoY6esKwt0vCKk531RZS2+pTW8zu1uFjgnkESb1hS5JJLEk6mPfsBw7K3bLdwz3nP2io5zcnqzMDEqw6UQYj87pg2/Raxsw3njWzDd3zMl7ZHMRipOiDuW9gBwHgA4VYstCOTLbL5TGxF+sg26xcah8tRkk4oS1I+X2lxDue5SNj5bHT8thUZZZIn0G75HcUT6qT80GNh4TrB+RV81Ydttky2mEkmsJaV+fH2NP4mT0Gpx1QgZbPn2qwfwtvTkrRtPOHQ4H1n3X5B0qo5oDM5O7OP7755adPlrtOxtv7en3fJFpyfH2vw/vW+kenX5xnPpck0atVRMeQ0hC1pgL1UhAQ5T8XDiMYpgfU6rzchA6AKkkWfrI1EG1+ArbQi0symbTZmMRhO1wT12G69X2IXIUiWNFguEbZbZNoUWafc7rqSM3BRd+hpO+SAQOrTv42GStV/tiaKMLu7LLZLNI2aTnbgWXiWCdY1HSd17AeFTVFWDVrGxTurbizxEcWrXBiCh7O7HkOu/n3d6opvRoa0zR3K3knxCq8wlRELEAWBO7SJD1jvU8KSukRqywxssjY4TE67GxBJ39gINj8q9Xae2oXMrZZYoXXwb6ZAE23MhXMUI68PEbdR9dmBv5LV0tkzg0Z6zs0ysxc/Ns6hAwa44Do98cLeStUU5JMplKzZCxpuEfT3Ite/WB1C1TWTaFqiI+L0WJO/Sx8Ja2/8A32U5NIIpscinMEBB7uU3PeX80VC3SyWryNFsm74bE4KHesk8/OSAEj1vm3UI46+Jax4Ed6sde0k3uLohoJrnFhXZ+fY0/iZPQapR1QmDLZ/8lYP4W3pSVo2nnDocD6z7r8g7Xqo5wDc4O7OPDN88tSp8tdp19t/b0+75IstgT7Aw/vW+kenW5bOdTfqmjU1UTHloAcBoEeZt1AHzftBlxwuJkhBJCN0T1lSLoT37EX7966EHdXKGrDUMpt2/P4KsTING35OsrikxGpoxIYgGJO9UkJ9bAA3G28knrHe3568mkWQSNxtFIRMSTuOHUjwpLLr+kQ+eslsjVSeYPVlfDudF95JG4m3Wdw4rp4g7t1XWU1mTbUVcj5zm4D2WJFYd1cGxJFxpUmwFiDv43q6nRVszLOvK+RquSUvI2IZnY2VVCk2XrO5eAPVu7TUNpSSSIxbbuzbZNiJSz6omXT+kpF95F1uOl3J4fxrHhtmTuXySgjw0CA9tziPbFv8A64Yl8t2f+cV1dij6hk2h6ELMbh9/EgHzi9aadrZFM9SMJzoMYJsx4eYE+a9ScVe4KVlYqZSDiN/BRvHVuFwKg85k1lA0OzMEfTx2KtzMLWjUi/Ozd0AAe6AsN3aw7DVFebbwx/EWQjY0GyOWu7/dWc9N2K4eM3OlbMC7dvR1Ae+J6xWao/7F4lnWFW9YiRX563safxMnoNUo6oAa5AfarB/C29KSr9p5w38D6z7r8g61WYAGZ2d2b+Gb55aKfLXadXbeYp93yRabBfiGH9630j1Kty2c6nyTRxiqrkx9aQC6LgV+d47mIHk/R/ibU4q7sJux884jFGeWSSTe0hJv2XPV5LAV0Iq2RnbLHKsMDqJ7lFJJ6zcHcOzdenJ2yBZhH5F4gcPM27Uz7+9YXt8tZNoeaLIaGjzfD87AbjpRkndx08HHmIPkqi5bF2kZfFZarOthfWQp37hHxkJ7bgaf2zU4yZKpmZnlDwgWWJ1FgdaHv6SHU+aXT+wBWqhJvIzVDS8ju4Tn/wCaj5KhtT0CnoFHnCVuOI+WsbZMYxO9dS7juuPnvSuAGdrCTmOJv2p8kaV2dj5C/Okx19R6AiRXL8VTdw7QKtd42tvK076kbKYdcpFu5jZv8SqPnbzU6k7WQRVynytCcdoPFpdPy2+aqlOzbLXH1Ujew7HPNLEszDmox63EgtGAd7k9pve54m3ZYVmlWSu+kmk9DZ48Lriw6fm2W3hsW8ygny1ni27yZN7jRVnJEDPfxabxMnoNUo6oQNMg/JeE+Ft6T1o2nnDocD6z7r8g71Uc4BWecM399N88tFPlrtOttnMU+75It9gvxGD3p9Nqdbls59PkmjFVEx1KQC6AKfayJXweIViF9ZY3PAEC4J8BAqUW8SE9AF5RhYipaQkk7lQHTY3HSZuy1xa3WDfdXRSb0Mzdh/N8cAvNxgDjewsO/Rawr3NJyRZrzUsicSbMB2jg9u+Oj56z143Vy2D6Am4yQd1Cwu6NoB3XkIsq36hc+TfWVIs6DIZ1mYyvDph4+bnmK72cdBVG4BQpBsPCN/C++10Y8Y7kW7IG2YZhJPIHla/GwAsq9oVer59wvWyEVHQplK4QeSHHIrTxOQNWlwfJY/wqjaldJkqbCrCDYWtvANYiw5i2CXPe39//AN0JCAvtsunMZd+9442PeJRd3yV1tjfqmauiAslgRW0zFpsuAFxMp4DRGPIGZvlYVkqu87F0colLtVhOZxilDZ9KM3/xkBtcfug+GoJ3ZYtA+YLD3SNuBtfdbiw3/Oa50nmyxCMvyZY3aQsXdr2J4KCbm3aT1n5qJVG1hBRzuWQqsZAzz8Xm8VJ6BqUdRMGeQ/krCfC2+eSr9p5w6HA3Kn3X9UHeqzngLz0bs399N88tOny12nV2z9vT7vki32DHsGD3n8zU63LZz6fJRpAKpJ3HFFADlqBFDtipfCzoBctBIAO1gu4eWp03aSE9D59D9nbW8znpHvvPXQ2A7g8U8UiyIbMhDA98f7tSeYG92e2uOIkKzMsZIsqqGCu5IuRvPS3AAdd6pnSsrotjU3lJtril5wqqaWF1JZtUrWO8so3RDqCnfu31KmmkRlK5QYY3BHXV8Stlzs1jjBioX6tQVx2oxCsPMfkFKaxRsCdmH3K8K0B5u5aO3Q1G+jf3IPZwrmO9zQ2mj2YtrkCjeBa/vj3I8guaaIgm5RYdOae/VRu8GkDzWro7M/VXiU1SnxnRLE8AT8lb72jcyf3WNTsVhtQgisCXYzMO02LWPkVRWKp6qcmXp3djVy7Eq5llmRXdl0qSblLWOtfKPlNZHtFrJFygavLz0R4B83/as8iRLFRA7akBXZ6PY83iZPQNThqJgzyAe1OE+Fn55Kv2nnDfwNyp91/VB2qBgAdn3c5v76b55KKfLXadXbf29Pu+SLfYT8Qw/vP5jTrctnPp8lGjSqiQ6i0gHLUAVGaC288Dx8nZUkB8+46JVmkUHoh309hXUdPyWroLTMzsikUCOUAetRYQm1Ax3DtYimhE1G6+w1LoA+k53Kg8TuuOuuY1mWnsviJOojubk++I3eYXpMZg+VzKrLFikFiukNbduJPSP7RQftVr2Wf9pXNZGKmh51VtwkkRb34az1/76q6M3kZYRzCxslspJhpuckI/BEWHUzEG3kAIrnV9oU44VvL4U8LubHTWOxac5vsoA9agDxFICvzwex5vFSeganFZkWDLZ8e1OF+GH55Kv2rnDfwNyp91+QdqhYwgNz/hm/vpfSkopctdp1dt/b0+75Iu9hF9gYfxf8TRW5bOfT5KNCFqokPxikA5agRBxsV+NNDBttvskJJOdQ6DpAawuHtezcePV5BWmlUsrMrlG5h8x2feIXHS39QN/NV6aZBqxVmBhe4It27qZESqXpgOrCN9Owhi1IZYRrfQv6TKD5SL1J6CWoYtnMHmEaCJZFljHciVHWSMdjM1rdlgWG7cax1HB5stjkbbL8I8aWkfXIxsepVHWFHznid3ZVEmnoMhbdYLnMDOP0ULcL7l3sPML+ECp0XaaFLQFeDyeTQ8G7WjJJGx3al3kC/hFu8a3uosmVYA2pjUPBgd9jbfY2uQbcK5jTLT02NRWCM1mY2Asbk6S26w37lJoUW1cQj7qRW7scL8CDbtta4G4+angkA4uMQhiCbKLnotwHZu3+SlhYDYzKOwOsC66gDxtcC+7vsvnp4GAznBDYaUjeDFJv8A2DTjqRYMsg/JOF+GH55Ku2rnDocDcqfdf1QdKiYAHbQjo5v7+X05KVLnF2nV239vT7vki+2F/EMP4sfOaK3LZgp8lE7Nc/w2GIWeVYywuA194vbdYVWot6Fqg2sWVutpfUsMuxiTRrJEwZGF1YXsd9t16VhSi4uzI+c59h8Lp9USCPV3Nw1jbvgUJN6AqbccWVutpfUdw+YQzQ8+jhorMdW+1lvqO/f1GhqwcXLEo9L08dCpw+Jw+ORjh5BJoNiRcaSRcA3FSzi8xSg45v5NP6Gcw5wYxIjeZDIH0mMBtRa+5dw+WrHKWG5NbPJu2V7XtdX0vpfcS9qlwsKtz4iR3R1QlV1bxpJBtu/90oOTeRDinKOLLxaX1BacFdrINXRLXFjdQpJbzAmt0WmrmWcJQdn+fAjLhTq6r8baluRbUOje/DfwoUo3LOInbTovqr2tfS99MxE+F6Oroi5tvZVvYb7aiO0eelJpZEY0pOOLK2mbS+r6yzmyzmObLstyAwDEKOu43nfwG/v0oziy2WzVI62WbWbS011YYsHtvliqB6rIFh0SZDbdwuBv89YnCT6CapPfH/lH7muyvGRYiJZoWDI4OhgCBYEjcDbrBqt5akJwcHZ/fXMHn374uKUpilw5SOUpMqxSKdAbS7KTKwtp6YuDcW7anZXsb47Cp7Px0JXe627Uv9t879StD6nWIzOGOp1LKsQAB3Iy3JYoBv4BuyorR3Kdk2V7RPDe3Tch5btnKmEefEJExeUxYdIlaMSFF9cZyzvpQMGBPVoO4kgFuKFLZW67o03fr+vwKuPbvGK2oiBl600OgI6gH1kqe+QfBUfVOlLgdYMpZ9mRp832p9gDF4ULqZ0UrKpOljIEkVwrC7DeNxtwO8U1HPM5NPZ3KsqUsnewzsxtLNPDinlEWqBAy6FZQeg7WYF2PFeojjTssrD2zZvR6mC98r/X7ELZfaqXFYmOKaOAq6s11RtQKrqB6Tkf+qMs7F217DxEIyxXv1dV95rs4hC4aUKAoETgAAAAaDwA4Uou7OcwX7Oj2owvww/PJV+1c4b+BuVLuv6oOlIwAQ2g7jN/fyenJUKfOLtOttv7en3fJF3sKPYGH8WPnNOty2c+nyUYblo/DQe8PpGp0NWW1eZj3n9Eb/k4HtbhvefzGqanKY6n9vdj/wBUV3K1lvO4EuBvhYN+ydzfLpp0naSHBYoThvV/GOf0uYjZ3aPmsoxUN+kHATwS8bd7onz1bOF6i6ydF/0+M9lP/wBfm/kJ5KM7GGlnVj0WhZxfreMXHnBIp143SZXssOMTp9afho/L4DvJTgTisxadt4jDSG/6TGyeUXFKs8MFEcJ4nUrb8l4/aKa8SPyq444jMDEm8RLoAHaLl/Nvp0FhjiZGtFvBSjra/i8/+qXxL3kjw8c8E6GMO4HNk8TzT3Nh2b2N7dg7KVZuMvmQspUoy3XXmvr8jBbSwmDGSou4xOFH7AA/hVsHijn0jrtwqpx6FD/qhvPNJjiZODCQ2/RNkDDzg1KLbln1eY9phFUouOjcmurKOXg7oJH/AA9ONg9UPKYxHHcC19YEasbdnADw3rM6rhoaqnF1KvFzT5TzTXS1vTMXsHssMxxDwGQx6ULBrA8DaxHlq6rNxSaMlOnD1nO9lut5pn0Jsxk3qPCx4fVr5sEarWuCxI3eWscpXdx1ZKTvFZWS+CSMTymZVzc6YhR0Zxzb+NRboT2lowR/cjtprOPYdLgmthm6b6c12/8Az6GSAmlZFvrkIjw8PHcoOmFW6zYsSx77GnfE0vzrNypx2GjOa8PJF3trCsM8cC/g8LhURb8SWLNKx77aIye+DQ3ddrMvBEOXUev42WOf7NwwZXDMI1E68w0kgFnkM7KkgduLKDKCAeGhQLU73bXR9jDslefpKm3ynn4/YoMNORg8XH1c9g5f2nlMbfJElC0+P0OhtELbdCW+3n/Bodhh6xmHil+jmpLRdv2MfC/P/wC1fVlZye/jsHi5Po6W/wDOk18K8xDt8mFHOh6xN4p/QNEdTz7Bbs5+R8N8MP8APV+184b+BeVLuv6oOFBzgIbQdxm/v5PTeoU+cXadfbf29Pu+SL3YcewcN4sfxorL12YKfJRheWX8NB7w+kanQ6SytzK7X9Eb/k5/JuG8X/Mapqcpkqn9vdj/ANUXuY4MTQyRH89GXykbvltURUp4JqW5nzNiEaMyRbx0rEdZ0k6fnrerSSkU1FKlKVJaX+NtCfneXPhJFWxUvAh8IePf8hB8JqFOWNZ7zRtMPR5rA9Y28eTL7hT5JsMMLls+LcW1FmHvY13W8JPyVnru87EoQvGnT35vxyXyV/EGmR5lD6refFFyrc4eiLsWcEKfJurROm8GGIqG0xjXlWeW7Jvp6v8ATkaLkbzEQ5kYwehMroPIdSbj4KjXjeCbKoYXxkY6arwf2fyK/OsFz+dyxf2uJePfwu+pR4N5FKLapXX5mXtRe1JT0wq//wCZlszwrwu0MlwY2YEHqO4Hz6RV8WmroxV4Spt029NPG2firH01ly2ytN1vYl/KYiT8pNc6Rul+7/3eYJeQ78oSeJf0hWqvyUUR0qdq+rDyaylRn9v4A2X4i47hOcXvPGwZT5xv7QSOupQ1LKLaqRa3oxXJ3hlfHgtv5qGSRe85ZI9XkWRx+1QuS2dfhmb9SPRm/hb7nOUnDEY5r9zLh0IPfBkRx5Ogf2hR0IOCJJxnDsLHaXOEmyjDqGGuYwLpBuVaB1eYG3DSYipPaR2ip2s2/wAzOdsdKT2iMHqnn4f/AAy+HgPqTGSdXOYKP9pZmdh5pE89EeT8fodLaZ326mt1vncv9iJlWHMdTAaYVY3IFl0T7z3txpJZLt+xj4X5/wD2r6sg8ni+zYPFyfR0t/50mvhXmIdvkwo5wvrEvin9A0R1PPsFezg9p8L8MP8APV2184b+BeVLuvyDfQc4CO0I6Gb+/k9N6jT5xdp19t/bU+75Ivdhx7Aw3ih/Gity2YafJRm+UjZjE4uWIwR6wqEE3AFyTuopzUb3L3BTpqOJJpvW+5dTNjsXgngwUMUo0ui2YcbG5quTu2xVbXSTvZJfBJF8pqJUwVbQ8neIlzEyxoPU7yIzNqUEXIL2UngP4VdGqlDCabQlONVyWSV1nduOnRbOy6S55Udi58Y8L4VAxVSjXZVAUdzx48f8NKlNQbuV2VWlhckmnfO/Ss9E+lIs9otnsR9yo8FhEBcqqv0lUAd0+8nf0j8lQjL18TLcUJSm1JLK0b3006E/7Sk2S5I0aEnHh0l1mwjcW02Fjuv/ALBqydZt+qVf0qcUrKb6X63wXJ6OohYnk1xWGx6TYKPVDE6MpaRAzW3txPfI6uFHG3i1IsjGi5xmpKOWa9brTtk+jrJQ2Exv3X9Wc0OZ9V85fXHq0a+Nr9m+3GjjFgwjfF8ZxmNcm1rSvfBh3W16yVyo8nU2LxCz4NFJdbSAsqgEcD0iL373fopVcGTKWoVqaUpKLjlnfNeCej+T6jf4XBOuBWEr64MNo03Hd83pte9uPXe1UMlKpH0jHfLFe/Vf4mA5Mdh8ZgcW0uIRVRo2W4dGsSQQCAb1fUqKSSQmoRjK007taKXXvSCoapM5VbVYN5sHPFENTvGyqLgXJ4C5Nh5alHJkovDJPcZbYPIMVBinkngMScwyAl4WuxkjYACN2PBTvNGSjY27ftkNpccKatfXrsXm2mzZxkSmMqJ4iTGW3KwYDXGxsSA1lN+oqvVcFJ9DM2z15UKimvHrQO4tk8YXIGDZXbcWYwqu7gXkDG4He1HsFO3Wdl8KbOk5xXrPqz8WbxdjVGXtg9Y5xzzrS23GcMrqxA36AURbXvpUDjTxZnEdebq8a9b3/PoYLE7JYsNaTBsxXgV5uRTvBurXva4B3gHcN1CTWjO0uEdlqJOos1vV/ga/YHZaaKU4nErzZ0GOOK6swDFS7yFSQD0QAATuLX42CdkrHO2/bfSJJRXqr5mvzf8AAS+Lf0TSjqc5gp2c/I+G+GH+etG1c4b+BeVLuvyDdQc0Ce0HcZv79/pHqFPnF2nZ239tT7vki/2HHsDDeKFFblswU+Sih5SNqcTgnhXDso1qb6lDb72Fr8KKUFK9y2VowTSu27dP3QxkG02YIZJcwQrAkLPfmwgZhbQNXfvSlGGkNS6NGVnjSXY79uWJ9BnW24zMj1WN0Ak06dC81f8AQJ43796t4uF8PSU3k4Y1BYfna9r/AByvpfoNNtvt3MmGwc+EcIJ1YsGVWsRa438LG4qunTTk0+glNKEHJK+ate+jTfQ0Rsh2/wAdh8TFFmKDm5iACUCOoYgB1tuZbkU5U4uLcXoDpyUlCcUm9GndX3PN9nRYMgWs5nBFs9mk7bRSwtNIYhLPaMuxQWU2st7ddXuK4pM1Tk7yh0KEehbofdiuUnNJo83w8cc0iI3NalV2Cm72NwDRTinCTHTk1xaXS3fJdQY6pMIFOVvajEnGjBQymGNQgYhtGtnAN3YbwovWilBYXJmlXjgjHJyzv4tJdWnRn0EzZHY7NMPioWOKY4cm7ssvOoQN+nSxI38L1GU4taE3aN8U8XU0079Fr6b9ejQLzCqTGjCcr+dHC4AiNikkrqilTpYAdJiCN/AfLVlKOKRdTeGMp7l83l934FLyH57JKMRBO7u6MrjnGZmCnosLsb8QPPU60UrNDk5SheWqdn46eZl87GNxWcYnC4bESoeccqvOuqAKASBvsOupRwqmm0Wtyx4VLClGL0v0R6t7NFyXbTYpcZJl2MdpCofSWOpkdN7Lq4kWvx7KjUjFxxRK5xecZWurO66U7dm9NZX1uZbYPbOWDMLYiaR4XZ42Duzhd50kAndYgVOdNYLosqSdSvOk97torNN2+WXwJWzm1M+MzpCZZBDLMwEYdgmjSQosDbgB5aUqaVPrIxq+u4x0Sdsl0LXxeZKw+0mIyjMsRFiZZZotD6BI7NusXhI1du5TSw44XWpKcozlaeUXmstN6y8UutLeXPI42LxUkuKxE8zxqSFQu2gu1y1lvawBO7q3UqqUbJFcqjdNtpes8slkl12vrl4MJecfgJfFv6JqqOplYKdmx7T4b4Yf56v2vnDfwLypd1+QbqZzAI7QH1vN/fv9I9V0+cXadjbv21Pu+SNBsOfYGG8UtFblsw0+SjC8s59ew/vT6VSodJbUvxcbe15Icx8GYDKsX6tLn8CU1WI5sHpWsPe/JSThjWE0Si8ElJpytLTsXUusSmMjGzmm4uXK269eu/zU7PjSpP8Ap36MFvHT6mez6MjLMvv1vOR4CwtU4c5IVXKhFdcfpJosMhw82PzOCHHSWaICwI/MQawi27bfJSbjGF4dJJ441XxmsfWSWjbtn8bN9lj6FvWQyIB+S4pItpZmkYIpmnF2NhdlIG81pavRRqkr1ZLfCNvhB+TO8omLSXO8NzbK+kwg6SGAOsG1x10qatTkNK06UXqrv8+AbIMxid2jSRGdO6VWUsvvgDcVnM0qU4xUmnYxm2WymAzGco8wixaIt7EXKkdElSRq3dlWQnKOaL4p8WscMUehp2a+uV96te9ukGc3qjI8wjjixHOqShZVY6GVjbTInAH5avTVSDbQWtKEbtxllZ6rO2X1TVr2sH6HM4XkMSyIZFF2QMC6+FeIrKUOjOKxNZbwK8tubLJjoYCehAoL9e9zdt3bpArRRTs2WerFQjPRu77NP/IhbC53FHnYeEtzOIJjGsWYah0Q3fuo89OUHxdn0FlSpGrVlhfKV/8Acld69SfxGM7GJOd4v1G2mYNIQRuIVUBe2477XpxcVSWIMM5VrQaXqx100j1PpsaDkRwKzYjEYqVy2IS4s3G7925PWd1vLUazskloV54HJ8puz6rWy8flayMDl+TPiUxrRi7QMJLdZUyMrW84Pkqxzw4S2VLjalaK5WP1e28svH62NDstlRwudYSFhZlCFvfOjOb9/pAeSouWKDYp04QmlD2HnvfrJv5ZdRpP/wCgMAgXDYgDp3aM99bahfwG/nqNB+s0Z5Z0X1PLxTv9EEPYfLkw+Aw6JwMaue0s4DEnzgeSqZO7uS2nKo4rSOS8PvqT82PrMvi39E046lDBXs2fajDfDD/PV2184b+BeVLuv6oN9M5YD9oe4zfxj/SPVdPnEdnbf21Pu+SNBsOfYGG8UtFblsw0+Siu222NkzCSJ0kRBGCOlquSTfqB3VGE8NzRF03FKbeTvkk929rca98Krxc1INSlNDDtFrG1VkOManjjvuDgckDGb8YHqfVe1m5y3Zbub23XvV/Hu2mYWo/6ra4ei/bfTwvbpNPtdsEMamHjikEKYdSoBBN7gAdXe+Wq4VHF3JcZCSfGX1Tyt0Xyz6D2N2CZsZDjIplR4hHcWNnaMaT5CPnNJTai4k3WpSlikndXWVtHfXsuzfBqrMlgfbccmC46YzxSCORgNYYHQxH51wD81XU6zhkW4qVRJVb3WV1bTrT3dDv1DWxvJOuEnWeeUSNGboqA6dXUSSBwonWclYFKjTT4q7byu7K19bJXzel7lrsvydjB46TF88X1a7Lbf0+Os9dv92qLqNxUR1K1OWJxTxS1u8t+XlfRZFftjyUjGTtiI8QyO5uQ41D9kjeB1WqUKrirEeMpys5JppWvF9HY/J+A1styPph5lmxE3PFDqCKtlJHAsTvPgpyrNqwcZCLxRu5b5dHXbfuu8t1y1yHk7XDZg+N54tqLkJbfdwQdR67X/wDVRc244SU68JKTSeKSSeeWVtOnoXYMDkwjkx0mLxcgnWQsTEVIUX7gA3v0QBT4xqOFA61PWMc7JZ2aVrZpNa5fNjedclMDzRS4RlwvNWNlUtqcNcMSTfqG6hVZWaeY4V6d05xzTv6uGN1udln/ACydl2wZizNswMwJcuTHp3DWumwN/BSxvDhIyq02nZO7SWqtlbqv0bxGz+wJwWOkxUMw0SFg0WndpY3AvfiDY3oc244X0Ep1qclJ2d5WvmrXXTpfPPp6WK2F2C+50s0hlEomWxXRYDpFus7xvNOU3JJbiNWrCTk4JpylfNrr0slvO4rYUvmq5jzwFip5vSd4VNPHt4mhTeHCCq08Kyd1Frotnf7kjlC2OOaRxRiURc25a5F73XTalCbi7lcZQwuM75206r7+00eWYYwwxxkgmONUJHAlVAuPNURVZqdRyXS2xrN/wMvi39E046lbBXs3+SMN8MP89X7Vzhu4F5Uu6/IOFM5YDtoT0M28Y/0j1XS5xHZ239tT7vkjQbEH2DhvFLRW5bMNPko0cTVUSKfa/NJcPAr4dQ8hmijCH8/nHC6b9RN7X6r1KCTeZCTaWRm/vvxMiwNDdeelxYtzUbSKkLKIwVlljUEBt/S8lWYEr+BDE9S2bat0zJcLzkbRiMRsQLO2IMTTBwL7k0hRbtccajgvG43LMpsDtnjWwrSFgTqwQDGKONg2JPriqrSaXXSVKyMVFyew2k4RvbtIYnYuc22gxEIgc4hBFzatKVXCvOHkmKLzkQl3xgDReIsdStxtaoxgnfL6knJmg2dxOIbF4yOWYPHh3SNVESoTzkUcuosDfdqK26+NQklhVkCbuVWL2ixQzP1OhvF6pii0mNeb0NhRPLeXVqEgGplWxva3gkoRwXYru5W5RthimwPqiSeMO5gS7rh+bgWWVUfEMschbQobhJp3kXqbpxxWsRuO7Q7T4jDqgixa4kCLEu0sMMLDVE8KxrMOcCqBztmZSOI3ClGCeqsDZNXavEDFLh5GjWX1bhomiXSSI3wPPTaesrztwH7N1LArX7R3zE5FnGMxBy0nEKoxeHklkAhjNjCYrhT1BudPgtTcYq+Wgk2VGY7d4yKONxpZGwxLsEX1qV8VJFC5HWnrYQjtYGpKnG4XL/KtqJJMaI3lUB58RF6mWEM8awEhWkl1goxsr71IKtYdtQcFhC+Y5nufTRY5IudSOGRook0JFM/Oy6ujOhkWRL9AqVUjfc7qUYpxuNvMocw2zxWFh1ySxzOcZNFpEQjtBg3kGIcWY3ZwsajhYuN9TUItixMscwz7FxtjWE8TxwLhmjHM2LDEuLXbWb6V3cN977qSissguzz7V4gYhxqi0mbGQiAL67CMLEzpO7XuwYoLiwFpUse0wKw7slcne1E+NMy4hFRoY8PcKLXaVZHLA33qyCJh2XNKpBR0BO5tCaqGQM2PrMvi39E1KOoMFezR9qMN8MP89X7Vzhu4G1l3X5BxpnLAbtB3ObeMf6V6rp84js7b+3p93yRoNivxHDeKWlW5bMNPko0MYqokOGFHtrVWsQw1ANZlN1YX4MDvB4ii4rCJsrw8n4SCB95Ya4o2szG7tvHFiASeu2+ndgSosJEF0iKMLqD2CKBrAADWtbUAAL8dwqN2Kw59z4SNJhiK2C25tNNkvoFrWstzYdVzai7FYXHlsF1IhhBTuDzaXS5udG7o7yTu7aV2KxMWNQSQoBaxYgAFiBYFj17hbfQI4cOh3lFJuGvpF9QFla9uIG4Gi7CwiLL4VvohiXULNpjQah1hrDeO9TuxWFrgoraRHHYKVA0LYK3dKBbgbC467UXYrCjho9QfQmsDSG0rrA7A1rgd6i7HY8uHQadKKNIIWygaAeIW3cg2G4dlO7Cwj1HFa3Nx2tptoW2m+rTa3C++3bvouxWFDDoHMgROcIsX0rrIHUWtcjvUrsdj3qSMvzhjTnALB9K6wOwNa9F2JrM4MLGCSI0BOoE6VudZu9935x3nt66d2Owj1FFYjmo7EKCNC2ITuARbeF6uzqouwsJODi1tJzUet10u+hdbr+i7Wuw7x3U7sLCosNGhJSNFJCqSqqpKoCI1JA3hQSAOq5tRdsLDpNICDm59Zl8W/ompR1E9AXbNfkjC/DD/AD1dtXOG/gblT7r8g40zlAL2g7nNvGP9K9Qp8tHZ239tT7vki+2Jb2Dh/FLRW5bMNPko0UbVUSHVakA8poEOq1ADymkIcQ0gHTQIWKBMVemI7egR4mmB4GgD1AzxpAc1UCOXoGJvTASTQB5qaA4TQBCzY+sy+Lf0TUo6iegMNm/yThPhh+eSrdq5w3cD6z7r8g5UHKAdm2HeQ5qkalnaRwqjiTzkm4VCDtNNna2xX2eml7PkiNk2YZjBDHCuXs2hQoJcAm3aKtmqcnfEc2ONK1ixTOc16suHxi/xao4aXtDvPcLXOM36suT42P7SjDR9r8+AXqbhYzfOerL4/LJH9tTw0fa+v2Fepu/PiOJmuedWXw/GR/1FLDQ9r6/YV6m78+I4M1z33Ph+Mi/qKMOz+19fsL+puFrmue/qEHxkX9TTw7P7X1+wr1NwsZrn36hB8ZF/U0Ydn9r8+Ar1Nwr7qZ9+o4f9+P8AqKMOz+1+fAX9QV908+/UcP8Avx/1FGGh7X58B3meGZZ9+pYf9+P+oow0Paf54CvM6Myz39Sw/wC+n9RTw0Paf54Bee48cyz39Sw3xif1FK1D2n+eAevuOHM8+/UsN+/H/UU8ND2n+eAXnuOfdPP/ANRw/wAZH/UUYdn9p/ngK9TceOaZ/wDqOH/fj/qKMOz+0/zwC9TccGa59+oYf4yL+powbP7X1+wXqbj33Wz73Pg+Mi/qaMOz+19fsO89xz7rZ97nwfGRf1NGGh7X1+w7z3HDnOe9eXQ/GR/1FGCj7X58AvPcd+7md9eWx+SSP7ajBR9r8+AYp7hrF5vnDoyHLV6SlbiRd1xa/wCE79CjS9oTc9xCy/LZcNluFinQxyDGXKm1wCXI4EjeKr2iSlUujp8ERs539l+QZqkckDOLw0i4zEmKbm9U8l+gG4O1uJ75qto9JBwdKCnG9kunqJeHy3Ev/wA4w/ux9ajAQc6Mf8fzJybOYk/883xf/nRgK/SKC/xfP+CQmyOKP/UH+LP2tGAXptBf4V8f4HRsbifdCT4tvtaMAvT6HuV8f4HF2MxHuhL+432lLi0L9Qo+5Xx/gcGx2I90Zv3W+0p8Wg/UaPuV8f4OjY3Ee6E3mb7SlxYv1Kj7lfngKOx2I90JvM32lPi0H6lR9yvzwOjY7Ee6E3mb7SjixfqVH3Mfl9jv3lz+6E/+L7Sji0H6nS9zH5fY595M3uhiP8f2lGAf6pS9zH5fY995M3uhiPO/2lGBB+qU/cx+X2PfeRN7oYjzv9pRxYv1Sn7mPy+x77yJvdDEed/r0cWH6pT9zH5fY795M3uhiPO/16OLD9Up+5j8vse+8mX3QxHnf69HFoP1Sn7mPy+x77yJfdDE+d/r0cWg/VKfuY/L7HvvJm90MR53+vRgD9Up+5j8vse+8mb3QxHnf7Sjiw/VKfuY/L7HPvKn90J/8f2lHFh+p0vcx+X2OHY/EDhmE3lVj/mUsAfqVF/4V+eA2+zGKH/UJPiz9pSwElt2zv8Awr4/wQ5dm55GQS4xpArq1mj6x+32Ejy01DMn6bSgm4U7Nq2v8BEvVlzhH//Z">
            <a:hlinkClick r:id="rId2"/>
          </p:cNvPr>
          <p:cNvSpPr>
            <a:spLocks noChangeAspect="1" noChangeArrowheads="1"/>
          </p:cNvSpPr>
          <p:nvPr/>
        </p:nvSpPr>
        <p:spPr bwMode="auto">
          <a:xfrm>
            <a:off x="109538" y="-1790700"/>
            <a:ext cx="27813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55512"/>
            <a:ext cx="3542278" cy="479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7494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1127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34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Fort Knox Wellness Garden</a:t>
            </a:r>
            <a:endParaRPr lang="en-US" sz="2400" dirty="0">
              <a:solidFill>
                <a:schemeClr val="tx1"/>
              </a:solidFill>
            </a:endParaRPr>
          </a:p>
        </p:txBody>
      </p:sp>
      <p:pic>
        <p:nvPicPr>
          <p:cNvPr id="18434" name="Picture 2" descr="C:\Users\Mark\Desktop\Ft. Knox Wellness Garden 002\20130614_1513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1321981"/>
            <a:ext cx="2971800" cy="3970318"/>
          </a:xfrm>
          <a:prstGeom prst="rect">
            <a:avLst/>
          </a:prstGeom>
          <a:noFill/>
        </p:spPr>
        <p:txBody>
          <a:bodyPr wrap="square" rtlCol="0">
            <a:spAutoFit/>
          </a:bodyPr>
          <a:lstStyle/>
          <a:p>
            <a:r>
              <a:rPr lang="en-US" dirty="0" smtClean="0">
                <a:solidFill>
                  <a:srgbClr val="002060"/>
                </a:solidFill>
              </a:rPr>
              <a:t>The Wellness Garden is unique because it is a self-directed learning environment.</a:t>
            </a:r>
          </a:p>
          <a:p>
            <a:endParaRPr lang="en-US" dirty="0">
              <a:solidFill>
                <a:srgbClr val="002060"/>
              </a:solidFill>
            </a:endParaRPr>
          </a:p>
          <a:p>
            <a:r>
              <a:rPr lang="en-US" dirty="0" smtClean="0">
                <a:solidFill>
                  <a:srgbClr val="002060"/>
                </a:solidFill>
              </a:rPr>
              <a:t>The garden incorporates all elements of the Master Gardener curriculum, it is essentially and large laboratory where the soldiers can learn about gardening.</a:t>
            </a:r>
          </a:p>
          <a:p>
            <a:r>
              <a:rPr lang="en-US" dirty="0" smtClean="0">
                <a:solidFill>
                  <a:srgbClr val="002060"/>
                </a:solidFill>
              </a:rPr>
              <a:t>It has all of the same elements of the garden at Farnsley-Moorman.</a:t>
            </a:r>
            <a:endParaRPr lang="en-US" dirty="0">
              <a:solidFill>
                <a:srgbClr val="002060"/>
              </a:solidFill>
            </a:endParaRPr>
          </a:p>
        </p:txBody>
      </p:sp>
    </p:spTree>
    <p:extLst>
      <p:ext uri="{BB962C8B-B14F-4D97-AF65-F5344CB8AC3E}">
        <p14:creationId xmlns:p14="http://schemas.microsoft.com/office/powerpoint/2010/main" val="2892802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p:spPr>
        <p:txBody>
          <a:bodyPr>
            <a:normAutofit/>
          </a:bodyPr>
          <a:lstStyle/>
          <a:p>
            <a:r>
              <a:rPr lang="en-US" sz="2400" dirty="0" smtClean="0">
                <a:solidFill>
                  <a:schemeClr val="tx1"/>
                </a:solidFill>
              </a:rPr>
              <a:t>Building Raised Beds</a:t>
            </a:r>
            <a:endParaRPr lang="en-US" sz="2400" dirty="0">
              <a:solidFill>
                <a:schemeClr val="tx1"/>
              </a:solidFill>
            </a:endParaRPr>
          </a:p>
        </p:txBody>
      </p:sp>
      <p:pic>
        <p:nvPicPr>
          <p:cNvPr id="19458" name="Picture 2" descr="C:\Users\Mark\Desktop\Ft. Knox Wellness Garden 002\1243735_226905630799974_1928910802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 y="1219200"/>
            <a:ext cx="514099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Mark\Desktop\Ft. Knox Wellness Garden 002\1270308_226905927466611_42519517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755" y="3487882"/>
            <a:ext cx="502674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74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1183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936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normAutofit/>
          </a:bodyPr>
          <a:lstStyle/>
          <a:p>
            <a:r>
              <a:rPr lang="en-US" sz="2400" dirty="0" smtClean="0">
                <a:solidFill>
                  <a:schemeClr val="tx1"/>
                </a:solidFill>
              </a:rPr>
              <a:t>Thank you.</a:t>
            </a:r>
            <a:endParaRPr lang="en-US" sz="2400" dirty="0">
              <a:solidFill>
                <a:schemeClr val="tx1"/>
              </a:solidFill>
            </a:endParaRPr>
          </a:p>
        </p:txBody>
      </p:sp>
      <p:pic>
        <p:nvPicPr>
          <p:cNvPr id="21506" name="Picture 2" descr="C:\Users\Mark\Desktop\Ft. Knox Wellness Garden 002\IMG_416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1"/>
            <a:ext cx="5867400" cy="391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4600" y="1752600"/>
            <a:ext cx="2133600" cy="2031325"/>
          </a:xfrm>
          <a:prstGeom prst="rect">
            <a:avLst/>
          </a:prstGeom>
          <a:noFill/>
        </p:spPr>
        <p:txBody>
          <a:bodyPr wrap="square" rtlCol="0">
            <a:spAutoFit/>
          </a:bodyPr>
          <a:lstStyle/>
          <a:p>
            <a:r>
              <a:rPr lang="en-US" dirty="0" smtClean="0">
                <a:solidFill>
                  <a:srgbClr val="002060"/>
                </a:solidFill>
              </a:rPr>
              <a:t>Conclusion:</a:t>
            </a:r>
          </a:p>
          <a:p>
            <a:r>
              <a:rPr lang="en-US" dirty="0" smtClean="0">
                <a:solidFill>
                  <a:srgbClr val="002060"/>
                </a:solidFill>
              </a:rPr>
              <a:t>Whether the TBI survivor is a veteran or not, it is our goal to provide a positive atmosphere to help with recovery.</a:t>
            </a:r>
            <a:endParaRPr lang="en-US" dirty="0">
              <a:solidFill>
                <a:srgbClr val="002060"/>
              </a:solidFill>
            </a:endParaRPr>
          </a:p>
        </p:txBody>
      </p:sp>
    </p:spTree>
    <p:extLst>
      <p:ext uri="{BB962C8B-B14F-4D97-AF65-F5344CB8AC3E}">
        <p14:creationId xmlns:p14="http://schemas.microsoft.com/office/powerpoint/2010/main" val="417878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53892" y="914400"/>
            <a:ext cx="3200400" cy="3581400"/>
          </a:xfrm>
        </p:spPr>
        <p:txBody>
          <a:bodyPr>
            <a:normAutofit lnSpcReduction="10000"/>
          </a:bodyPr>
          <a:lstStyle/>
          <a:p>
            <a:r>
              <a:rPr lang="en-US" dirty="0" smtClean="0"/>
              <a:t>During </a:t>
            </a:r>
            <a:r>
              <a:rPr lang="en-US" dirty="0"/>
              <a:t>the Revolutionary War there were 1.4 "</a:t>
            </a:r>
            <a:r>
              <a:rPr lang="en-US" dirty="0" err="1"/>
              <a:t>nonmortal</a:t>
            </a:r>
            <a:r>
              <a:rPr lang="en-US" dirty="0"/>
              <a:t>" wounded for every soldier killed in combat. That ratio rose to 2.3 in World War II and 2.6 in Vietnam. The ratio more than tripled in Iraq and Afghanistan, where there are more than seven wounded survivors for every soldier killed.</a:t>
            </a:r>
          </a:p>
        </p:txBody>
      </p:sp>
      <p:sp>
        <p:nvSpPr>
          <p:cNvPr id="7" name="TextBox 6"/>
          <p:cNvSpPr txBox="1"/>
          <p:nvPr/>
        </p:nvSpPr>
        <p:spPr>
          <a:xfrm>
            <a:off x="3581400" y="381000"/>
            <a:ext cx="1622560" cy="461665"/>
          </a:xfrm>
          <a:prstGeom prst="rect">
            <a:avLst/>
          </a:prstGeom>
          <a:noFill/>
        </p:spPr>
        <p:txBody>
          <a:bodyPr wrap="none" rtlCol="0">
            <a:spAutoFit/>
          </a:bodyPr>
          <a:lstStyle/>
          <a:p>
            <a:r>
              <a:rPr lang="en-US" sz="2400" dirty="0" smtClean="0"/>
              <a:t>Perspective</a:t>
            </a:r>
            <a:endParaRPr lang="en-US" sz="2400" dirty="0"/>
          </a:p>
        </p:txBody>
      </p:sp>
      <p:sp>
        <p:nvSpPr>
          <p:cNvPr id="8" name="TextBox 7"/>
          <p:cNvSpPr txBox="1"/>
          <p:nvPr/>
        </p:nvSpPr>
        <p:spPr>
          <a:xfrm>
            <a:off x="609600" y="4700155"/>
            <a:ext cx="7620000" cy="1015663"/>
          </a:xfrm>
          <a:prstGeom prst="rect">
            <a:avLst/>
          </a:prstGeom>
          <a:noFill/>
        </p:spPr>
        <p:txBody>
          <a:bodyPr wrap="square" rtlCol="0">
            <a:spAutoFit/>
          </a:bodyPr>
          <a:lstStyle/>
          <a:p>
            <a:r>
              <a:rPr lang="en-US" sz="2000" dirty="0">
                <a:solidFill>
                  <a:srgbClr val="002060"/>
                </a:solidFill>
              </a:rPr>
              <a:t>Some 633,000 veterans -- one out of every four of the 2.3 million who served in </a:t>
            </a:r>
            <a:r>
              <a:rPr lang="en-US" sz="2000" dirty="0">
                <a:solidFill>
                  <a:srgbClr val="002060"/>
                </a:solidFill>
                <a:hlinkClick r:id="rId2"/>
              </a:rPr>
              <a:t>Iraq and Afghanistan</a:t>
            </a:r>
            <a:r>
              <a:rPr lang="en-US" sz="2000" dirty="0">
                <a:solidFill>
                  <a:srgbClr val="002060"/>
                </a:solidFill>
              </a:rPr>
              <a:t> -- have a service-connected disability, according to the Bureau of Labor Statistics. </a:t>
            </a:r>
          </a:p>
        </p:txBody>
      </p:sp>
      <p:sp>
        <p:nvSpPr>
          <p:cNvPr id="2" name="AutoShape 2" descr="data:image/jpeg;base64,/9j/4AAQSkZJRgABAQAAAQABAAD/2wCEAAkGBhQSERQUEhQWFBUVFhQVFhYYGBgYGBYUGBQWFBgXGBgXHSceFxokHBUVHy8gIycpLCwsGB4xNTAqNSYrLCkBCQoKDgwOFw8PGiwkHBwsLCksLCwsLCksLCwpLCksLCwpLCkpLCwpLCwsLCwpKSwsLCwsKSwsKSksLCwsLCksLP/AABEIALEBHQMBIgACEQEDEQH/xAAbAAABBQEBAAAAAAAAAAAAAAADAAIEBQYBB//EAEMQAAEDAgQDBQYDBAkDBQAAAAEAAhEDIQQSMUEFUXEGEyJhgTKRobHB0RRC8AcjYuEVFkNSU3KSssJzgvEXJDRjov/EABgBAAMBAQAAAAAAAAAAAAAAAAABAgME/8QAIhEAAgICAwADAQEBAAAAAAAAAAECERIhAzFBE1FhInEy/9oADAMBAAIRAxEAPwD1GEk6EoXXZyUNhcIT0oRYUChchFhNIRY6BwmkIsLkIsVAoXIRCFyE7GMLU2EQpsJDBkJrjCKQmlqLAjPceiHCl92mmkpGgACe0JxpJkQs5FocVyVwlclQWOBSJTZSlSM7KaSkSmEoA6XLmZNlJABWORWlRmFSGFSMLK4SkAuEpDEUwruZcTENKG5FKG4IAC5DKM4JuVWiWaOEoRIXMq2sxoHCUImVcyp2FDITS1EhchFioGWppaikJsIsdAiFyEUhcLU7FQOE3KiELkIsdA4XCEQpsIsBkLkJ+VKErHQyFwsRFyEiiO+ihGkVNTYUtDTIBCUqa6jKBUwyhlAC5Mc5KowhAdUSoAhckHIBqpd6hgSWuUqmVXU6l1PolQyiQmFOTShAMKRKRTU2AiU0ldTShCY0lcSSVdCNPC5C6knZNDUl2Uk7ChpXITiuJ2FDYXITkkZCoZC4ka7ZiRJ0E6pyalYVQwhNIRCE0p2FAK9MEXMReZiIvKp2cYpU3uzYgvGbJ7JIa/UjOxuVTO0GMZToPNV2SmQWufMZQQd9ZOgjcryOvxzDMa2lh6wqBji7M4lhkloLhIh5jMNrE6rKfJTpFxhaPZmVQ4SCCOYTl5b2P48+niGMLw6nVIZE7mzSPMW9JXqLFcZ2S40KFxPKaU7ENShIuHNcNQcwixjguFMOJb/eCG7HUxq4e9QUOewFRa+CnRdqcYojWo0eqh1u1eFb7VZg9UwI2Jwbm6Ksr40s9qym1+3+BGtUHoCfkFA4hxqlVbNOlWcDv3ThM6ZZHi9NkmwSH4TioLtVpMG6V4txQPzd5SbXaND4XQI1mGQOeqi4btDic5AfWM2yMz+LkDFwOkeizLo98cmkrz/s5xvHlkfhqhAn2y4QI1BeZdoRF7nVajAYrFuaO8osa7fx/ab+SBFsU0lR5q7hg9SUoqc2pgGXCgFj+YTDSfzTESCkCopoO5/FL8OUCNfKUqup8cou0qs1jWL+qLiOJMYAXvDQ7QndFjolylKy3Fe31ChBOd4dN2iwI6qB/wCqFFxIpU3OIgySAII33kTEfFK0FG3lclYln7QY1pz0MR8D8SjYTt3ne1vde04Ns4zePK+6WSHizXkrOdsOOmhTIDSfZMj+7JDpi/8Ad0+CXaHjndU3OdU7rKLQ0ucXHQQNTGwuqfGYM1r4ipJcB3ZygtEAHTwkOub8vNZz5E1SNIwadmJr9pa7jmlwm9j8r2Xo/YLtBUxNJ4qyXUy0BxEEgg68yI1815N2pwbsPUcGVmVNSWD2mxtEyNt+ei3vYjtHTw+BaHgmo4l5GmYuiL7QLeiIOmOa0eiFcJWA4l23qPHgIpjyudOZ+yqcT2gxVHD1MR3mfM4U2U3SWOLoDnOvewMDqr+VGeDLTjTW4+nisOazH0w8VG4gEfu9f3dRsDMBsWzPOQsLT7IUKznMwzarm0xlOINmuqz7AadRANhy9VseNtGH4U4U2hpqNZIb/wDYRPUwYRcHhqFClT8FTOyllDi50AuALiATAN9VnnezTGtGd7GdnmU8dRDniBmcAw/2gOZmZpu2xN99JuvW20wRYg9F5hwnDmo+tVA0c9zIi2X93TudLgukbLQ8Oxpwz3sdLmua54AAuXBsAbze+yuEktEzuTsvv6UpmoaebxASeQvETzUs0F5zj8XD87Ja6GmSADmEnQCBrbS0Kbj+11SowNMC0GIu4293kj5UTgzbfhZ5Lh4eOa8yp8XqNcyHOAZIEdOW8rX0+2zS0+C40M+Wp5KlyL0HBl2eEtOqaeBUjq2Vk6nbw0W5qhBbmOupnRrY+26G39o/4gubh5aQ3OXENGVgc1pMvJk+ICwOswmppixZrv6v0P8ADaeoXKnC8OwS6nTaBuWhYLi/bx9NhyvNSo6wbmhrbEySGtA3sNbIOB7VUzSa6oQ58AuJO8SbIcgo2GC4nR7yoHMpta0MLHBh8RObMJi8eH3lS3doKDRaYHJsD4wvPa3b9kxMDyNlV8R7btcCGSeg2U2VRtcd2/otFRrQXF5MQ5oMFoaABfl8VmOFcYwgNRzy8vNR2U5Jdlb4RBbushi+0YJBFoEDWwkk253UDAOe6Q283n/wqSsR7LwjjLGsbDniBoWu91wrIdqAXZRDRu99h6N1cfULzrh9Vwa0F2w58lZtxIIjORO4mfPZKhHoeD4kyoPC6SOcT8FIc+AvNC/YZjFiYP1T6mJrtb4C+DbW3qJSsdG2xfHGscGwTMX6qRRxrX6FYBtetaWz5m3n0VvwrGunxEAj+JsdLFK5BSNaXKJiOKNYYM+iBj8UMlrzyhVDqZtJjrdEp10NRso6RdOkjcX+ym1KbnDwknYNJgjnrYiOWvkp39X8VkLqdZhIcRDnCHNn2uQ3QHcExgBfUNMDyeTInUC89QsXkb/yVxGIp+wJMAWM7zpztsgYjjlSmIfhiScpJDDBjY5fupDnPmMxnrGnpyXXY5zSGuB8Q9kn2h0Bny0Wdl0h3Z/ira7/ABUBTa32g4u8VibZrzb4ha2hhaLfABlfT8VR0AZgRnDQTMibECNI65P8ZA8IyZSL5xqTYAONhOyteJ8V7nCvcT48RNU7w13ha2+gsVSdkyVGU7fcTz1MrZEHKLgiTrEb2UXhvE6lHKSZygxcxmIIb9Ceip62MzVc0AnYDn+vmj4/GMDTScNWtLnD8riZMD0bflK16RkW/EOAYMOd3lZ7qjQe9dlnNVmTl0gaj0XezuID6MOJcWuMEkzliWz8R6Kie81alV5Jyl1gNHHQTtdWvAMK0ViCJGQGA6JguBkg22KT62UuzR4KgHOGVoDpAbuMx/O4HZgBf/2gbqx7RlhwrqTC5rg4EAiZaSHXJvcOPrKE+jTohzocwgFsZpDQQC4DW8mCT/dIsFE4XQFRj6tRzAXVHakyADkBAGukyob1Y62B4ri+/a2nYBz2WExYz6mAovHeIZnOawlpvAJ2jmNCpuMb3b6eWCx2YE5Y/KdHaidPOVW4nBCpiRTdYOeAfylskAwf1qqj0TLsv+x2JNTDtYAG5KJY6d6hfGaZvYyOqHxui+liO8Y5sOtkMmC2n4Xgg3dM28hyUX+mKmDxVVopGrRaxrnBt8jYAaXTcDY8tVytxc12sezwh8xldvynWIR6BUv4vUc7xsJGgEmBItE3iIt5qY2iL5jlnpEQdb6zCHVxRzvkZpOsnYRe/IBJuNi4AtvA+arEGyTVwrYAY/Ob3DXeXl1RXcZp0qJH4fM3KZrQHPLgCPDTIkMB3kSBO4Wg7MYDM3vKgzXhoMwCADPxA+U6qPx+q91ZjKdTKWtmCZb4nNY2WgQNSZjRpUum9DRlMFTo1S54io4RGbbMJEA6D0UOv2QxL6hFIsaJIDi+JENJtsNvRXhpMbUcKYECHOgABpc58NgezDQ22xkbKRh8UcwPhjxauE+6ZC1i0ZyVFRR/Z3WdWZSrYmlkMEubmdFz5C9lvMT+zHh1OkPHJDdSAZIvoIgfyWcqY5zqto1buNADv1UnH8ReGGRtHvTFs867VcQbhsQ6nQp0srWskuptccxbmNyPMD0UHB8ZxNUOy921rWuJORjRYSQIbc6W8xzUHtJWz4mqZ/tHe4GPoicExwaysxz4a5khp/M7MwGIEzlB3At5BPwRJxOIqNax00iXgmGtYS2+jvDY+S7w6riaz8rAXQC4wB4WgiXRbSQrLtNhgw0Rlyju50GvsnTUeEe9W/7Kms73F1HCclEFv+pzv+IUyeKsaVujMfiqv+Ifcfso/DsdFYFz3R/DqStRx3hxoUabyWnvqRqNAnwgmL+fRUfZHBMc51So0PawixNvMkbj7J3oRauxb31G5alSi1xDWkAkOJIFzNrSZ3XolLCN7nvXOiASBfbzlVNfE06WFeczbzABEGQIMD15qqxHHD+GI/hix5qYTysvkhjRIwz2jNmJLqga8H2iNQR4jAAPwIUbHGrTgnQ3Fhceag4XEl7229kQ4Toc3x0V7+NbmaX0y8AzAsYg+XRa2jMZhqtSm5riAMwEt0BnQjkfr1Vo/GB8EA+gJ94GhUfiGLY+mCBBnQzMbk7AeV+aqqRN4KjUuytx6D4XtBRpSRSc6m86vddsa5RYi/61V3wftBTFEgjvGlxN5GSTpeRryO6wWDoVGkzkE6guIcNvFDZOuimVMMcrQ2o59R1QMFKmSG5TcuJIgHS9yua6ejqq+zbYbieCrl1Br3sfJcM+gMXaHG0QJhVuIq0sPVaQ51ZgJzGAQZ5EOki8dQqOi/8ACOkBjnw0SXCr4pvkBG2nqpH9cMTVZ3b8rGgky0ANLbw0tDY+PpZO0yaaZOqV8O6rTyUnODnMc99WPC0OFmtdA33O4Vd2rxrq1QkBwaGtAA2yzAPOJXOEcOq1ie7Evbcl5GhNiGzzmG+QRML2dZXZWe4FpptyjJm8TzewJM+GbzvoknsGtGNwjSXElws72ZvOnpoiFoc4kiHXkbHYIzcJSLiXD0AOnmdZUfFVqIJDWOnmHR8yZW1mVEjhFHVoGjjHLQfU/AK24dXDKzBma3N4Q51mG5FyLgSWqp4Di2BxY4+0T7rb+gVk2jnLQDBzNAJOUAyBM7b3SY0jSdnMI/FVsW+oSabKgLW7uJd3hb0IgTB1HVVXHeK1WMaA0ANNRssAcAWVIu87kuB9dFY8MD8OS9lRjWPl+XOCBDSW29rPNtYjnAQeBONRlOnVMNLnOLWhrnFz3PmZEADw6ncemLaRokzN8Q7TVXMDKhqOcIIY6wDTB/KN/PRS+z/Fe9rUyM0tIMOGYjazt9Vdu7N4OiTUxD4Dolk56liTlEGZsBPVZ3iPFKAce4z0QfC0EEnnc804zT0kDg/WWHEcXVxHevcGuaGCkGgZXd2x4e7SxJJ31VDwXF5HEFxa3xEANz5jq0OBNrfmHxXaWKrPztY4uzC4DTIEiXRGmkrWdlOxlSnNWu0BpaAwESTOVxN9IBb/AKltCLloyk1HZRniMkBtw51yNANzfVWHDuD0a9QzUcCwk5GicwAzEB0Q2QCJK1TeEYdxIfTaJBGYCDfoR9VnOw2B7s4is/2KbXNIn2iSRIM6Wvf8wSlBx0hxkmarD8YpUKZzEUyS45CT4S6DBcRewZr7lnaPFhNaoHZ6j88X9ljGQ15k6ZnEgeQhW2IdhamHFmZn0y4Fx8fjZzMHeLclmanZjBkgtq93Dc5JcHQbQBJBLpIt9lnFr0pr6JnYqsM1ZpIDiQ4EyZA6cjOusnoq7HYzuquV8e1qNDfb7IHAsNVdUOQeJrXTbMIBc4ydADDQFdUa7iAKTWVXPkkOJiYmJkQYg+qeVN0PG0rNfiu0Zf8Aiz31B5dQdJD/AAObkdlbSbNqgtmnVec4niAdADouDPropVRziXd5wzMbyQ0m5MyCWmNVW1sTQpmPwBaRfxuqT8MpRGVaL5f7d9GYqcMdUNRwgQ5xJO/ii02J5o+E7PHM0uIALqdy5okFwaYEyf0VfYftFRDMppVGkCAadVwG98rwR8VIw/H6Bu7vm2EQ9hM7klzLiPL3rXN/Rz4fpG7R4jPUb/7YVGimzLle4OAPPKSdjqPPdVNRgY+iXYZ1AFxdmcXOc4CLAGLSOW+60juI4d1xVrA/xNovHwAKDinUSzNnc/YtNJrHejw4gDTQIU70JwrZX8Sx9FzBBdoPCBf1mRHRW/ZXBCqx7W02Fzssuf8AkYJ0yRcm/RvmqHF0qbgCGFhDWtBk6R4ZB1EclpOxOI7uhWlzS5xFgZtkcBNrXn4Jcn/JfHuRTdpML3L3AES4ky2QI3sZ581S0a5BEkxaekhaTiPBa+KrRTYSQ3NEtHhLozeIi0/RBf2Fxbf7Au/ylh/5IjJJbYpxd6QTBVm5y7MRYW2JkqwZXbM5lW1+G16Qbnwz2bSW3Mco6o1DhNZ4ltF8ROhFvVVkiMWWIqg7hNYWmbk/9x+hUClh3ZiwMcXDVoBn3aqUcBV/wan+h32SyRWLKtvaZ+RzHta7o05bmSDAv6lXHZfHMpuDhTkhpJAaAYIg22Ik+9XVPgNUuENawDSOXMCY3Fis3jOE4ulUPhGUmATDiJOoB0MTZctp6OpWi8xmMbVaIY2QfDmDg5giJOhcYESbWVPgeE5Kzw8+GHOyAWyxMgyC3UacrlG4I94rlr82RxM5mETJ2y6aaea3HFmhrqdRoDmOdld5ZjAmdLgSTyHJRlWi8b2ZNwqYduemG0BEuLWlx0BAIe+BPM+cSh8DxxZh6p7xpzHIS4gPLy3u2BoG4zzJNzpoVY8dNPDm3jfVZ47uMuL8zt4jLp1Wd4nWFY08tPuyC2Sy7jFmCNJAvH6FR2RI5UxocYyBhgD/ADczrc6/BVmI4S0unTmJkW6/JXfF8Bke1rTmLqbakxF3AmbiJ2sqWoZ5S4Xty5+5UrROmVOIwsPaR7MiSNRfUclp+GfvazGghrdi50AyCZJJ8lVvJPtNsdCdP11Wq7JcBo1abnPHsOIMkZC0gG/n7R8zHmtJNVsiKd6LhvAKT3NpsLapdAcWODy0ExEhxyGxueR5KZT7HGliC9lhBDWEOu6QJBb4YgTbTdVnZ6pTZVqsFNoZUOYANtmAMCJzXEmxsVccR7XBrSxwIabQHEk+cOiPes1TVFStMg4vAiH1GUQ4zeplblkuj2yL3tIkeayPajD9yRnbQuPZvmaDJmcoB30O6s+P9pqldndUwKNFpENb5GQXO3I8vislxKs6u5xeS5wIlxFz4YuR5R7lcIpEybYfgVR7cQxzImTDW7gtiBPovTncbcGtDnsYYHhJGsCfCdP/AAvJgW0o8cuygkxZsgOgGZNiNvJaDimZn4dlNxzVKVN7jMy9+24jT3rXLEjHI1eK45RbJc4GfytBP8viqjinGWmlGHBLoIjKQA3KQ4EfmF5VgeyVIM8D81RnhqSQ5pcNdLtOukqRwPsx3dUvLgWkSABvm2J1HospcyezVcNGGdxCo6m1rzm7sABpGkE2+JT2YhpykNyztHlKkYjhofjX0qRJa6qWAkXu6DodjPuQ+MYM/inNYbNcGttHsWgjy09FLVsFpG94I5tPD0e7nmcoEZgSbzuDm9VV0mPp1fBR8HeOe0huVxJdmDMwBht4kwCLbq0wbKlGi1jGB5aCZIMySSY11J8tECmOIzm8I3DfB9yVivdmz8DY4Yqq1uQdybkkkGIJgE3mbbK4wBDmgVQ3PoS02JAibjU7qnbi8YXZX92N8zwcojnaBrySxjKod46j3Em3dFmQ2zNytcIJsbTO6mv0d/hfVuHUol1Km7a7Wn6KurdksK9pJw1FvRon4KRw3HAkNLnuI1Jygjq0EWtEgK1flO87bfMCQptodGZqdjsFJHdtbI2aRadovvEgR7rVuK/ZlSDCcNU/NJa8lzCIgiQ2dOq2TqWsTHkQbeolL+jGOiQ4QZHW+8eZVxnJekuKfZ5jxbsLiSIYKMauyucLxH5movDuy1bCUakgOL4hsOc6xkxHhA352C9Op0Gi0HqbojmTYD6W81o+WT0zNQS2jyOmcfTnI90agZiIHLKSL+myj/1pxjT4y4+77L2HuBzBPRR34ZgJ8OvKU1yL1CcP085wXb2q3Vs9QfoVeYX9pItNMefiI+YWjqcFpON2sPVrZPrCE/szRmRSZPQR9kOUX4FSXpGw3byiTJa4HTY/HVWDO2VE/mI9Co47KYc+1RaOlv8AaQmu7E4c6Zx0J+yLj+hsEaZabtA9TIH69EOu1xHiGfle4n+H66KViRVcSA3lcmT6wbqFUqESSdBBsR6jyWdGtle7ho8TpeJJkO1naJvN052FfVHdtzQMrvYJ8Qk3MkAXNrW6o2JxDrFjy2dRrI2gOsV2lxEhpJFvy5dfWfJDQ0yrrdnCamZxMMAjNYzJ0m0DWfJSMLwQ5m920yC497lkNMkE+djqEajj6ji4eN27ZgNPNsEJ2P4tXZRJNBgaBcvOp/hEgn3IX6J/hWdq+IU6dLuGAOtqYLidzmWY7O9nu/pucKn70O8LDcEDYHmbjWNFY4XhJxj3O9kb3Ma6CTfotNwHhL21A7PoDDRaBAETGlls56pGKh6zFYvDimcjgWuGsgyfpurjhPDMtB1TNZ0AAb3Ik/FSu2DRUrMkAEtEgbHMQfktPU4PTaxrQwFrYALASYAiSfmlOXRUEZzB0f3jYmGkOMagA2+KmcU4Yw1Mha4vdTc/wuyhoiRmDgQPSFNxuFe1gbh/CT4i4iHGxiCevkqTidB9CmH1HZ3Vc7SQTAAyEN89/gsrNZbM5iK1MHRziNvvKrjTLiYgF3Lbqp3EcA5jWOBBzAlw3bvf0LD5SUHBw4jMYbIDiNYn4nVbLSsw7dEHEU6dO7m5nWFzqAAOgsNVqMXQayvhKj2d3Scyk6DJyeHe36nZVVbh1CnU704hjjIyNq03ANAdIMAkP05RfRSuJdpsLiK01nPcGiMzKcixtAc8Hz0RK5VVjjUez0LC12BpIezJc+ESJ52jkULE8Yp5HkPkhpIgtF8sjS6zOCxXDmEFrXPEyM2Yt8iW2B9yscR2gwhplgpbWytaMpGh8QhY4O+ma5Ga7OV+7rNe4+zmdMTfKY63IUjhDwK/eVjYEv3Jc+Z0Hnf0URh/h/XopFBzp8IaSbQ5rXf7gV0ON9mCdGpq9s26U2uibnLJ6ASucJ43iarzkpkt1JeXNgaSIEAeSg0n4kMbFTuz7Ra1jWwdrMu4npEc9FPZhcY4/wDyHxGtwJ5RM/BYNRNrkanDYkmz6bZ6/e6LiKlIyHQDp7QHn1WSp8Gxj9aro83PB9RFk6j2KqE3LQTucx+iSjH7Byf0Xb+KYamYzC3IOdf0srHAYqk+comNZBafiPL4LNnsI+b1Wx6z8lo+F8IFGmGlxqRodPQDYJyjFdCTk+yVYHwgT5W+acGm8xY3iE5tUDY/rZMrVG/yv9VBYx1Nk6wfr0CG6qBuOgF/glULXage76prQ3kL9UCOWKMarfI8lzI3nCZWwpIsQf1+t0APc0Tb4ocXsY+KY6i+0AADXmeXRd7ozeJ3sgQRrrxb5fNFLfJNadstuqQePMKkyWU2H4gHXLXDzF+krtcMN7nqSFnKvFIktkNHU+lzr5KThaRqsBDpsDygdZRRRYPpMIm/v087odbDUyPaEgi5I0jl9kOlSgGDmMwAJuI57olGiACXhoP5QJJMazGgjdAxMaynL3nw7gCSN+g1CzuPxn4uuGjN3TTOW8nygblajD8Vo5IER+a0SfIOJNpKr6/F6GHa59NoDnECwE33IMZdD6pUFkwP8IaynAFoMWtuuO4g6mHOda0XE3m3LpKo6nbi1mu6kgetgqvH9qTUEZQ0f6j71ouKRL5Illwrh5xL3VKr7AjXVx1gbALUUauTR0eRIM2tf6LzxnEH0zLXDNGYt1sRN5ETBUyj2hqQS85p2MfodE5cbZEeRI3LHsfckSCZkxfyGhUWu2lVMHu3ubfLIcAJAmJ19F5/UxbnGea1vBOGihT717wDVZSJBsWy4u33gKXx16UuSyr7Qhud9rtAb1mXH3jIOgWTxHgOZrRaSREgnlHRajitUPrh2SRmaCJtFhE+4KDxWmTU8TMsQI00Vf6TWjz+pUkzvKTcM52gW64kyi5jW08PTY6ZlocXO6kklRG8PdEhhgcguhcioxfG7Kjh+CfaTorejR52+qM3Avv4XW1sbbI+Gwxnl1SbsaVDG0iSNBC0nZ3hMgvP+UT56kA+VlP4J2Xa5ofVsHCQBrGxJ5K7wnAKTSCG3FwSTZYTmno2hGtgsHwJrTmOpMkmL+ekzCs/woMRJ+AT3VAPaIHlICBU4uxuj2+9YUa2TqbLXv5aiE11dotICgUMe2rGWpO5AInmLbBLG4hlMDN7RPU29UU+g0WgqNIuR91GqU26zCoHdoHNgNa0DzuD7tLKdg+ICtYgh3KZB6HZU4v0m0WbHDY/MIrCDOYqE7Bhtx+v1JRKTAdXH3SkMOcED7LkLTn1iyk0MPyIhOfh4Os+aBEU5TumtptnUqY6k3cKPUwoJ/QhAHYGzoXG0yZhwnnafuV0YaD90XuYH2TQgVMuGoUhp9PRDY/qiBwVCPPcLQg7kCxMRbePTnClY3iJgCzbwIAj+ZKeyppaNhpvfpsE8UfFJjrEn096CweGL2gOcSCRHmSfIez6Iz2ZjodyJsDHUzcjW66aAkeZnSTrO6K/2HhpDTBGawLTpYaclIyIcFYOyiOtx9ln+01WkGNayC/NMC8C+pi56rvEOG1Zhz3Pnm+1+fn5BLCdnnk+y1nIx8b3WsUluzGTk9UZYUiQmGiVumdkwNSXH+STOy2uWw3mLc9Vp8qJ+NmQoYdxvF4ifSFb8P4C98Wsd/LfVa/hfZpjTcBx2n5xzVtWw4A2ta38lm+X6LXGvTP4LsfTdrNuZ29EzimJpvLg4DKwEMHOQGA+gHyWh74MY92kMgcr3Kw2JeC6wJPlJ+ShNstxSJvAOGFzu8cJY1xIn8zvrBv1tsUuLYZ3eFzaJfO0GB1j5BQKdSo2MpcMpka26Aq5p9pAGgPpucRqZAk9ITaldiTVUZqvhK7pik5gOzGOHvOp9VO4VhcRRv3Li3zDx0PJXlLtW0f2bveCegsITGdp6xPhaDOx8UD0hV/VVROu7I/9M12gnuIAvLg4gHneAoGJx76rgX5ZHIN+NpPrKuTisVUFmuE7BoA//QVbisPUaf3gIJ8gB8LKoJL6FJtiPE6v+I73kJHilU6vcedzogMbP6hSqGFzGG3OnVXSI2DLih5HeaucL2dquOmUc3KbS7PO3e34lS5pFYtmZAdbVPbM3la6l2ca62f4D4CZUXF9nHCRa2iWaDFlJSLd581pOAspH2TDvO59FV1eBubG/T7KZwvhjxUBykAbkR81MmmhrRpnHaJQi7y+6c1t4cSOmiL3IGhWJoCBi8KQKohcZTH8km0hsCOhKYDe+GkzPoQnEDqkQdRfqPskHDkAgAT3EdEhVB1T6jJTDQHmgQ3uwTYpAkWKI5tkLMeqoRma2Fa11zfQax9v/Ca/KTDDJGo2HO+loPl8FyjQBLnGXXna/Q6D05oxygCwaeWpE3vPvSLIJrPcIDbCfFc2nQIlHDESbQI2sNNJ5H5qww5EEOuTpfTr5pANDYtfY7EGfoEAR6eGAuJJdJk/TkpdLBC23l+vmuvflHO8/ZMNQACTcmI1On8khEg4cDePOfkn0sK30v05bIdOoLBSh587BAyOSJveBA3i+t09oza6BSW0AToP5Ij6ZEAae9AA6NDn6nW3JcGHYSTFhYTaR6JxeDIEehieoXW5ov7iPjZIY2pRBFm+llCqYalEZG3OmUXtP66KVUq3jnbrsgYrCmInMARYCZJ5ecAoAjGlSGjGWtJaAPTn/JHfVAgNMAibDSOcIRwrRYi2x5fTbkm4qhJEi0jQm/mfJAD62Im+5Fp/XwTabjMwSSJkxEWOn61R6rgRZuUkkWsY0uQlTpy3nNvn/NICNUoAuuxpBBtlEE85j9XR8LhwCPAANYsJNiNFIpYJzrDYzJ563PVSW4HKNbg/opiG1640CHTcDr/I8rrst1dpb1uAhlsdNuiAJBbAnR0wmGvmmdr3015ocEa3H8kKdY3+GyBhXwNSI8kalUGir8PjQ6QNrTBAJjn1EKZhHNNnWQImB1v0V0VbaJgGsenKEGoXRf8ARQIll0XI15JGoDoSolQzz8wuMIgCTt59UATQ7mmwEBleE7vANkwJAb5ppqFMFVOkIJAmZTu7PNdhczpgUA+v2Uf+0qf53f7Akkgo6/X/AFfNHrfl/wAoSSSA6/2h0Cjn/l/yCSSEBPpe0z9c1ZYX2j+uSSSAAYv7I1PfqkkkMiYP8/8A1PsrB3tDokkgADdW9fqUenqPX/aEkkAV1XV3VyEfY/0fIJJJgEr7dW/JGwenqfqkkkBZ0vZHp9E+vqeiSSYimxWpRansDofkkkpKHVtun0UNnteo+aSSBEPD6O/6rlLwntP6j5JJJgWzNR0Sr/RJJAMDT9r1+qFV9v0P0SSQIM/U+i7T3SSTAazZGo6riSBDt0xJJMR//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36" y="954287"/>
            <a:ext cx="4843571" cy="3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861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05400" y="990600"/>
            <a:ext cx="3200400" cy="3810000"/>
          </a:xfrm>
        </p:spPr>
        <p:txBody>
          <a:bodyPr>
            <a:noAutofit/>
          </a:bodyPr>
          <a:lstStyle/>
          <a:p>
            <a:r>
              <a:rPr lang="en-US" dirty="0"/>
              <a:t>The total diagnosed number of traumatic brain injury (TBI) cases from 2000 – 2012 was 266,810 Service Members of which 58% was U.S. Army Soldiers.  Traumatic events may simultaneously cause TBI and post-traumatic stress disorder (PTSD), with many symptoms overlapping that require extensive medical, therapeutic and rehabilitation services to maximize overall function and independence. </a:t>
            </a:r>
          </a:p>
        </p:txBody>
      </p:sp>
      <p:pic>
        <p:nvPicPr>
          <p:cNvPr id="4" name="Picture 32" descr="C:\Users\Mark\Desktop\charles-williams_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6" y="1295400"/>
            <a:ext cx="4524375" cy="2924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304800"/>
            <a:ext cx="3886770" cy="461665"/>
          </a:xfrm>
          <a:prstGeom prst="rect">
            <a:avLst/>
          </a:prstGeom>
          <a:noFill/>
        </p:spPr>
        <p:txBody>
          <a:bodyPr wrap="none" rtlCol="0">
            <a:spAutoFit/>
          </a:bodyPr>
          <a:lstStyle/>
          <a:p>
            <a:r>
              <a:rPr lang="en-US" sz="2400" dirty="0" smtClean="0"/>
              <a:t>Rate of Traumatic Brain Injury</a:t>
            </a:r>
            <a:endParaRPr lang="en-US" sz="2400" dirty="0"/>
          </a:p>
        </p:txBody>
      </p:sp>
    </p:spTree>
    <p:extLst>
      <p:ext uri="{BB962C8B-B14F-4D97-AF65-F5344CB8AC3E}">
        <p14:creationId xmlns:p14="http://schemas.microsoft.com/office/powerpoint/2010/main" val="37244949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media.cdn.usamilitarymedals.com/media/catalog/product/cache/1/image/9df78eab33525d08d6e5fb8d27136e95/a/f/afghanistan_campaign_anodized_medal_68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480270"/>
            <a:ext cx="3672755" cy="3672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5196754" y="1311852"/>
            <a:ext cx="3200400" cy="3810000"/>
          </a:xfrm>
        </p:spPr>
        <p:txBody>
          <a:bodyPr/>
          <a:lstStyle/>
          <a:p>
            <a:endParaRPr lang="en-US" dirty="0"/>
          </a:p>
          <a:p>
            <a:r>
              <a:rPr lang="en-US" dirty="0"/>
              <a:t>Brucellosis</a:t>
            </a:r>
          </a:p>
          <a:p>
            <a:r>
              <a:rPr lang="en-US" dirty="0"/>
              <a:t>campylobacter </a:t>
            </a:r>
            <a:r>
              <a:rPr lang="en-US" dirty="0" err="1"/>
              <a:t>jejuni</a:t>
            </a:r>
            <a:endParaRPr lang="en-US" dirty="0"/>
          </a:p>
          <a:p>
            <a:r>
              <a:rPr lang="en-US" dirty="0" err="1"/>
              <a:t>coxiella</a:t>
            </a:r>
            <a:r>
              <a:rPr lang="en-US" dirty="0"/>
              <a:t> </a:t>
            </a:r>
            <a:r>
              <a:rPr lang="en-US" dirty="0" err="1"/>
              <a:t>burnetii</a:t>
            </a:r>
            <a:r>
              <a:rPr lang="en-US" dirty="0"/>
              <a:t> (Q fever)</a:t>
            </a:r>
          </a:p>
          <a:p>
            <a:r>
              <a:rPr lang="en-US" dirty="0"/>
              <a:t>Malaria</a:t>
            </a:r>
          </a:p>
          <a:p>
            <a:r>
              <a:rPr lang="en-US" dirty="0"/>
              <a:t>Mycobacterium tuberculosis</a:t>
            </a:r>
          </a:p>
          <a:p>
            <a:r>
              <a:rPr lang="en-US" dirty="0" err="1"/>
              <a:t>nontyphoid</a:t>
            </a:r>
            <a:r>
              <a:rPr lang="en-US" dirty="0"/>
              <a:t> Salmonella</a:t>
            </a:r>
          </a:p>
          <a:p>
            <a:r>
              <a:rPr lang="en-US" dirty="0" err="1"/>
              <a:t>Shigella</a:t>
            </a:r>
            <a:endParaRPr lang="en-US" dirty="0"/>
          </a:p>
          <a:p>
            <a:r>
              <a:rPr lang="en-US" dirty="0"/>
              <a:t>Visceral </a:t>
            </a:r>
            <a:r>
              <a:rPr lang="en-US" dirty="0" err="1"/>
              <a:t>leishmaniasis</a:t>
            </a:r>
            <a:endParaRPr lang="en-US" dirty="0"/>
          </a:p>
          <a:p>
            <a:r>
              <a:rPr lang="en-US" dirty="0"/>
              <a:t>West N</a:t>
            </a:r>
            <a:r>
              <a:rPr lang="en-US" dirty="0" smtClean="0"/>
              <a:t>ile </a:t>
            </a:r>
            <a:r>
              <a:rPr lang="en-US" dirty="0"/>
              <a:t>Virus</a:t>
            </a:r>
          </a:p>
          <a:p>
            <a:endParaRPr lang="en-US" dirty="0"/>
          </a:p>
        </p:txBody>
      </p:sp>
      <p:sp>
        <p:nvSpPr>
          <p:cNvPr id="4" name="TextBox 3"/>
          <p:cNvSpPr txBox="1"/>
          <p:nvPr/>
        </p:nvSpPr>
        <p:spPr>
          <a:xfrm>
            <a:off x="1676400" y="408708"/>
            <a:ext cx="5509329" cy="461665"/>
          </a:xfrm>
          <a:prstGeom prst="rect">
            <a:avLst/>
          </a:prstGeom>
          <a:noFill/>
        </p:spPr>
        <p:txBody>
          <a:bodyPr wrap="none" rtlCol="0">
            <a:spAutoFit/>
          </a:bodyPr>
          <a:lstStyle/>
          <a:p>
            <a:r>
              <a:rPr lang="en-US" sz="2400" dirty="0" smtClean="0"/>
              <a:t>Iraq and Afghanistan Presumptive Illnesses</a:t>
            </a:r>
          </a:p>
        </p:txBody>
      </p:sp>
      <p:pic>
        <p:nvPicPr>
          <p:cNvPr id="7170" name="Picture 2" descr="http://www.jeffreywiener.com/631px-Iraq-campaign-medal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16859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2501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91000" y="1143000"/>
            <a:ext cx="4114800" cy="5257800"/>
          </a:xfrm>
        </p:spPr>
        <p:txBody>
          <a:bodyPr>
            <a:normAutofit fontScale="85000" lnSpcReduction="10000"/>
          </a:bodyPr>
          <a:lstStyle/>
          <a:p>
            <a:r>
              <a:rPr lang="en-US" b="1" dirty="0"/>
              <a:t>Undiagnosed illnesses</a:t>
            </a:r>
            <a:r>
              <a:rPr lang="en-US" dirty="0"/>
              <a:t>. These are illnesses that may include but are not limited to: abnormal weight loss, fatigue, cardiovascular disease, muscle and joint pain, headache, menstrual disorders, neurological and psychological problems, skin conditions, respiratory disorders, and sleep disturbances.</a:t>
            </a:r>
          </a:p>
          <a:p>
            <a:r>
              <a:rPr lang="en-US" b="1" dirty="0"/>
              <a:t>Functional gastrointestinal disorders</a:t>
            </a:r>
            <a:r>
              <a:rPr lang="en-US" dirty="0"/>
              <a:t>. Functional gastrointestinal disorders are a group of conditions characterized by chronic or recurrent symptoms that are unexplained. These disorders may include but are not limited to irritable bowel syndrome, functional </a:t>
            </a:r>
            <a:r>
              <a:rPr lang="en-US" dirty="0" err="1"/>
              <a:t>dyspesia</a:t>
            </a:r>
            <a:r>
              <a:rPr lang="en-US" dirty="0"/>
              <a:t>, functional vomiting, functional constipation, functional bloating, functional abdominal pain syndrome, and functional dysphagia.</a:t>
            </a:r>
          </a:p>
          <a:p>
            <a:r>
              <a:rPr lang="en-US" dirty="0">
                <a:hlinkClick r:id="rId2"/>
              </a:rPr>
              <a:t>Chronic Fatigue Syndrome</a:t>
            </a:r>
            <a:endParaRPr lang="en-US" dirty="0"/>
          </a:p>
          <a:p>
            <a:r>
              <a:rPr lang="en-US" dirty="0">
                <a:hlinkClick r:id="rId3"/>
              </a:rPr>
              <a:t>Fibromyalgia</a:t>
            </a:r>
            <a:endParaRPr lang="en-US" dirty="0"/>
          </a:p>
          <a:p>
            <a:endParaRPr lang="en-US" dirty="0"/>
          </a:p>
        </p:txBody>
      </p:sp>
      <p:sp>
        <p:nvSpPr>
          <p:cNvPr id="4" name="TextBox 3"/>
          <p:cNvSpPr txBox="1"/>
          <p:nvPr/>
        </p:nvSpPr>
        <p:spPr>
          <a:xfrm>
            <a:off x="2362200" y="457200"/>
            <a:ext cx="4046492" cy="461665"/>
          </a:xfrm>
          <a:prstGeom prst="rect">
            <a:avLst/>
          </a:prstGeom>
          <a:noFill/>
        </p:spPr>
        <p:txBody>
          <a:bodyPr wrap="none" rtlCol="0">
            <a:spAutoFit/>
          </a:bodyPr>
          <a:lstStyle/>
          <a:p>
            <a:r>
              <a:rPr lang="en-US" sz="2400" dirty="0" smtClean="0"/>
              <a:t>Gulf War Presumptive Illnesses</a:t>
            </a:r>
          </a:p>
        </p:txBody>
      </p:sp>
      <p:pic>
        <p:nvPicPr>
          <p:cNvPr id="6146" name="Picture 2" descr="C:\Users\Mark\Desktop\4322_Southwest_Asia_Service_Medal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1640441"/>
            <a:ext cx="1905000" cy="357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776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24400" y="990600"/>
            <a:ext cx="3733800" cy="5410200"/>
          </a:xfrm>
        </p:spPr>
        <p:txBody>
          <a:bodyPr>
            <a:normAutofit/>
          </a:bodyPr>
          <a:lstStyle/>
          <a:p>
            <a:r>
              <a:rPr lang="en-US" sz="1600" dirty="0"/>
              <a:t>AL Amyloidosis </a:t>
            </a:r>
            <a:endParaRPr lang="en-US" sz="1600" dirty="0" smtClean="0"/>
          </a:p>
          <a:p>
            <a:r>
              <a:rPr lang="en-US" sz="1600" dirty="0" smtClean="0"/>
              <a:t>Chronic </a:t>
            </a:r>
            <a:r>
              <a:rPr lang="en-US" sz="1600" dirty="0"/>
              <a:t>B-cell </a:t>
            </a:r>
            <a:r>
              <a:rPr lang="en-US" sz="1600" dirty="0" err="1"/>
              <a:t>Leukemias</a:t>
            </a:r>
            <a:r>
              <a:rPr lang="en-US" sz="1600" dirty="0"/>
              <a:t> </a:t>
            </a:r>
            <a:endParaRPr lang="en-US" sz="1600" dirty="0" smtClean="0"/>
          </a:p>
          <a:p>
            <a:r>
              <a:rPr lang="en-US" sz="1600" dirty="0" err="1" smtClean="0"/>
              <a:t>Chloracne</a:t>
            </a:r>
            <a:r>
              <a:rPr lang="en-US" sz="1600" dirty="0" smtClean="0"/>
              <a:t> </a:t>
            </a:r>
          </a:p>
          <a:p>
            <a:r>
              <a:rPr lang="en-US" sz="1600" dirty="0" smtClean="0"/>
              <a:t>Diabetes </a:t>
            </a:r>
            <a:r>
              <a:rPr lang="en-US" sz="1600" dirty="0"/>
              <a:t>Mellitus Type 2 </a:t>
            </a:r>
            <a:endParaRPr lang="en-US" sz="1600" dirty="0" smtClean="0"/>
          </a:p>
          <a:p>
            <a:r>
              <a:rPr lang="en-US" sz="1600" dirty="0" smtClean="0"/>
              <a:t>Hodgkin’s </a:t>
            </a:r>
            <a:r>
              <a:rPr lang="en-US" sz="1600" dirty="0"/>
              <a:t>Disease </a:t>
            </a:r>
            <a:endParaRPr lang="en-US" sz="1600" dirty="0" smtClean="0"/>
          </a:p>
          <a:p>
            <a:r>
              <a:rPr lang="en-US" sz="1600" dirty="0" smtClean="0"/>
              <a:t>Ischemic </a:t>
            </a:r>
            <a:r>
              <a:rPr lang="en-US" sz="1600" dirty="0"/>
              <a:t>Heart Disease </a:t>
            </a:r>
            <a:endParaRPr lang="en-US" sz="1600" dirty="0" smtClean="0"/>
          </a:p>
          <a:p>
            <a:r>
              <a:rPr lang="en-US" sz="1600" dirty="0" smtClean="0"/>
              <a:t>Multiple </a:t>
            </a:r>
            <a:r>
              <a:rPr lang="en-US" sz="1600" dirty="0"/>
              <a:t>Myeloma </a:t>
            </a:r>
            <a:endParaRPr lang="en-US" sz="1600" dirty="0" smtClean="0"/>
          </a:p>
          <a:p>
            <a:r>
              <a:rPr lang="en-US" sz="1600" dirty="0" smtClean="0"/>
              <a:t>Non-Hodgkin’s </a:t>
            </a:r>
            <a:r>
              <a:rPr lang="en-US" sz="1600" dirty="0"/>
              <a:t>Lymphoma </a:t>
            </a:r>
            <a:endParaRPr lang="en-US" sz="1600" dirty="0" smtClean="0"/>
          </a:p>
          <a:p>
            <a:r>
              <a:rPr lang="en-US" sz="1600" dirty="0" smtClean="0"/>
              <a:t>Parkinson’s </a:t>
            </a:r>
            <a:r>
              <a:rPr lang="en-US" sz="1600" dirty="0"/>
              <a:t>Disease </a:t>
            </a:r>
            <a:endParaRPr lang="en-US" sz="1600" dirty="0" smtClean="0"/>
          </a:p>
          <a:p>
            <a:r>
              <a:rPr lang="en-US" sz="1600" dirty="0" smtClean="0"/>
              <a:t>Peripheral </a:t>
            </a:r>
            <a:r>
              <a:rPr lang="en-US" sz="1600" dirty="0"/>
              <a:t>Neuropathy, Early-Onset </a:t>
            </a:r>
            <a:endParaRPr lang="en-US" sz="1600" dirty="0" smtClean="0"/>
          </a:p>
          <a:p>
            <a:r>
              <a:rPr lang="en-US" sz="1600" dirty="0" smtClean="0"/>
              <a:t>Porphyria </a:t>
            </a:r>
            <a:r>
              <a:rPr lang="en-US" sz="1600" dirty="0" err="1"/>
              <a:t>Cutanea</a:t>
            </a:r>
            <a:r>
              <a:rPr lang="en-US" sz="1600" dirty="0"/>
              <a:t> </a:t>
            </a:r>
            <a:r>
              <a:rPr lang="en-US" sz="1600" dirty="0" err="1"/>
              <a:t>Tarda</a:t>
            </a:r>
            <a:r>
              <a:rPr lang="en-US" sz="1600" dirty="0"/>
              <a:t> </a:t>
            </a:r>
            <a:endParaRPr lang="en-US" sz="1600" dirty="0" smtClean="0"/>
          </a:p>
          <a:p>
            <a:r>
              <a:rPr lang="en-US" sz="1600" dirty="0" smtClean="0"/>
              <a:t>Prostate </a:t>
            </a:r>
            <a:r>
              <a:rPr lang="en-US" sz="1600" dirty="0"/>
              <a:t>Cancer </a:t>
            </a:r>
            <a:endParaRPr lang="en-US" sz="1600" dirty="0" smtClean="0"/>
          </a:p>
          <a:p>
            <a:r>
              <a:rPr lang="en-US" sz="1600" dirty="0" smtClean="0"/>
              <a:t>Respiratory </a:t>
            </a:r>
            <a:r>
              <a:rPr lang="en-US" sz="1600" dirty="0"/>
              <a:t>Cancers </a:t>
            </a:r>
            <a:endParaRPr lang="en-US" sz="1600" dirty="0" smtClean="0"/>
          </a:p>
          <a:p>
            <a:r>
              <a:rPr lang="en-US" sz="1600" dirty="0" smtClean="0"/>
              <a:t>Cancers </a:t>
            </a:r>
            <a:r>
              <a:rPr lang="en-US" sz="1600" dirty="0"/>
              <a:t>of the lung, larynx, trachea, and bronchus </a:t>
            </a:r>
            <a:endParaRPr lang="en-US" sz="1600" dirty="0" smtClean="0"/>
          </a:p>
          <a:p>
            <a:r>
              <a:rPr lang="en-US" sz="1600" dirty="0" smtClean="0"/>
              <a:t>Soft </a:t>
            </a:r>
            <a:r>
              <a:rPr lang="en-US" sz="1600" dirty="0"/>
              <a:t>Tissue Sarcomas (other than osteosarcoma, </a:t>
            </a:r>
            <a:r>
              <a:rPr lang="en-US" sz="1600" dirty="0" err="1"/>
              <a:t>chondrosarcoma</a:t>
            </a:r>
            <a:r>
              <a:rPr lang="en-US" sz="1600" dirty="0"/>
              <a:t>, Kaposi’s sarcoma, or mesothelioma</a:t>
            </a:r>
            <a:r>
              <a:rPr lang="en-US" sz="1600" dirty="0" smtClean="0"/>
              <a:t>)</a:t>
            </a:r>
            <a:endParaRPr lang="en-US" sz="1600" dirty="0"/>
          </a:p>
        </p:txBody>
      </p:sp>
      <p:sp>
        <p:nvSpPr>
          <p:cNvPr id="4" name="TextBox 3"/>
          <p:cNvSpPr txBox="1"/>
          <p:nvPr/>
        </p:nvSpPr>
        <p:spPr>
          <a:xfrm>
            <a:off x="2438400" y="318655"/>
            <a:ext cx="3484159" cy="369332"/>
          </a:xfrm>
          <a:prstGeom prst="rect">
            <a:avLst/>
          </a:prstGeom>
          <a:noFill/>
        </p:spPr>
        <p:txBody>
          <a:bodyPr wrap="none" rtlCol="0">
            <a:spAutoFit/>
          </a:bodyPr>
          <a:lstStyle/>
          <a:p>
            <a:r>
              <a:rPr lang="en-US" dirty="0" smtClean="0"/>
              <a:t>Vietnam War Presumptive Illnesses</a:t>
            </a:r>
            <a:endParaRPr lang="en-US" dirty="0"/>
          </a:p>
        </p:txBody>
      </p:sp>
      <p:pic>
        <p:nvPicPr>
          <p:cNvPr id="9218" name="Picture 2" descr="File:VietnamS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58191"/>
            <a:ext cx="15621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228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343400" y="1562100"/>
            <a:ext cx="3810000" cy="3352800"/>
          </a:xfrm>
        </p:spPr>
        <p:txBody>
          <a:bodyPr/>
          <a:lstStyle/>
          <a:p>
            <a:r>
              <a:rPr lang="en-US" dirty="0" smtClean="0"/>
              <a:t>The largest department </a:t>
            </a:r>
            <a:r>
              <a:rPr lang="en-US" dirty="0"/>
              <a:t>is the Department of Defense with about 670,000 employees. The magnitude and importance of national defense is even further underscored by the fact that the next largest department is the Department of Veterans Affairs with nearly 236,000 employees.</a:t>
            </a:r>
          </a:p>
          <a:p>
            <a:endParaRPr lang="en-US" dirty="0"/>
          </a:p>
        </p:txBody>
      </p:sp>
      <p:pic>
        <p:nvPicPr>
          <p:cNvPr id="6" name="Picture 2" descr="https://encrypted-tbn1.gstatic.com/images?q=tbn:ANd9GcQqh33FE5BamcNUv-vROplpI6XiofdcIJvEvpvWeia-HU_9TRPPw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543671"/>
            <a:ext cx="3151247" cy="400110"/>
          </a:xfrm>
          <a:prstGeom prst="rect">
            <a:avLst/>
          </a:prstGeom>
          <a:noFill/>
        </p:spPr>
        <p:txBody>
          <a:bodyPr wrap="none" rtlCol="0">
            <a:spAutoFit/>
          </a:bodyPr>
          <a:lstStyle/>
          <a:p>
            <a:r>
              <a:rPr lang="en-US" sz="2000" dirty="0" smtClean="0"/>
              <a:t>The Veterans Administration</a:t>
            </a:r>
          </a:p>
        </p:txBody>
      </p:sp>
      <p:sp>
        <p:nvSpPr>
          <p:cNvPr id="2" name="Rectangle 1"/>
          <p:cNvSpPr/>
          <p:nvPr/>
        </p:nvSpPr>
        <p:spPr>
          <a:xfrm>
            <a:off x="1524000" y="4648200"/>
            <a:ext cx="4572000" cy="2031325"/>
          </a:xfrm>
          <a:prstGeom prst="rect">
            <a:avLst/>
          </a:prstGeom>
        </p:spPr>
        <p:txBody>
          <a:bodyPr>
            <a:spAutoFit/>
          </a:bodyPr>
          <a:lstStyle/>
          <a:p>
            <a:r>
              <a:rPr lang="en-US" u="sng" dirty="0"/>
              <a:t>The VA’s three areas</a:t>
            </a:r>
          </a:p>
          <a:p>
            <a:endParaRPr lang="en-US" dirty="0"/>
          </a:p>
          <a:p>
            <a:r>
              <a:rPr lang="en-US" dirty="0"/>
              <a:t>Health Care</a:t>
            </a:r>
          </a:p>
          <a:p>
            <a:endParaRPr lang="en-US" dirty="0"/>
          </a:p>
          <a:p>
            <a:r>
              <a:rPr lang="en-US" dirty="0"/>
              <a:t>Benefits</a:t>
            </a:r>
          </a:p>
          <a:p>
            <a:endParaRPr lang="en-US" dirty="0"/>
          </a:p>
          <a:p>
            <a:r>
              <a:rPr lang="en-US" dirty="0"/>
              <a:t>Burial</a:t>
            </a:r>
            <a:endParaRPr lang="en-US" dirty="0"/>
          </a:p>
        </p:txBody>
      </p:sp>
    </p:spTree>
    <p:extLst>
      <p:ext uri="{BB962C8B-B14F-4D97-AF65-F5344CB8AC3E}">
        <p14:creationId xmlns:p14="http://schemas.microsoft.com/office/powerpoint/2010/main" val="34985251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609600"/>
            <a:ext cx="1557029" cy="461665"/>
          </a:xfrm>
          <a:prstGeom prst="rect">
            <a:avLst/>
          </a:prstGeom>
          <a:noFill/>
        </p:spPr>
        <p:txBody>
          <a:bodyPr wrap="none" rtlCol="0">
            <a:spAutoFit/>
          </a:bodyPr>
          <a:lstStyle/>
          <a:p>
            <a:r>
              <a:rPr lang="en-US" sz="2400" dirty="0" smtClean="0"/>
              <a:t>Frustration</a:t>
            </a:r>
            <a:endParaRPr lang="en-US" sz="2400" dirty="0"/>
          </a:p>
        </p:txBody>
      </p:sp>
      <p:sp>
        <p:nvSpPr>
          <p:cNvPr id="4" name="TextBox 3"/>
          <p:cNvSpPr txBox="1"/>
          <p:nvPr/>
        </p:nvSpPr>
        <p:spPr>
          <a:xfrm>
            <a:off x="4942609" y="1295400"/>
            <a:ext cx="3048000" cy="2862322"/>
          </a:xfrm>
          <a:prstGeom prst="rect">
            <a:avLst/>
          </a:prstGeom>
          <a:noFill/>
        </p:spPr>
        <p:txBody>
          <a:bodyPr wrap="square" rtlCol="0">
            <a:spAutoFit/>
          </a:bodyPr>
          <a:lstStyle/>
          <a:p>
            <a:pPr algn="ctr"/>
            <a:r>
              <a:rPr lang="en-US" dirty="0" smtClean="0">
                <a:solidFill>
                  <a:srgbClr val="002060"/>
                </a:solidFill>
              </a:rPr>
              <a:t>Delays</a:t>
            </a:r>
          </a:p>
          <a:p>
            <a:r>
              <a:rPr lang="en-US" dirty="0" smtClean="0">
                <a:solidFill>
                  <a:srgbClr val="002060"/>
                </a:solidFill>
              </a:rPr>
              <a:t>As of Veterans </a:t>
            </a:r>
            <a:r>
              <a:rPr lang="en-US" dirty="0">
                <a:solidFill>
                  <a:srgbClr val="002060"/>
                </a:solidFill>
              </a:rPr>
              <a:t>Day </a:t>
            </a:r>
            <a:r>
              <a:rPr lang="en-US" dirty="0" smtClean="0">
                <a:solidFill>
                  <a:srgbClr val="002060"/>
                </a:solidFill>
              </a:rPr>
              <a:t>2013, </a:t>
            </a:r>
            <a:r>
              <a:rPr lang="en-US" dirty="0">
                <a:solidFill>
                  <a:srgbClr val="002060"/>
                </a:solidFill>
              </a:rPr>
              <a:t>401,000 claims remained officially backlogged, meaning that the applicants have been waiting at least four months — the agency’s target for the maximum allowable delay</a:t>
            </a:r>
            <a:br>
              <a:rPr lang="en-US" dirty="0">
                <a:solidFill>
                  <a:srgbClr val="002060"/>
                </a:solidFill>
              </a:rPr>
            </a:br>
            <a:r>
              <a:rPr lang="en-US" dirty="0">
                <a:solidFill>
                  <a:srgbClr val="002060"/>
                </a:solidFill>
              </a:rPr>
              <a:t/>
            </a:r>
            <a:br>
              <a:rPr lang="en-US" dirty="0">
                <a:solidFill>
                  <a:srgbClr val="002060"/>
                </a:solidFill>
              </a:rPr>
            </a:br>
            <a:endParaRPr lang="en-US" dirty="0">
              <a:solidFill>
                <a:srgbClr val="002060"/>
              </a:solidFill>
            </a:endParaRPr>
          </a:p>
        </p:txBody>
      </p:sp>
      <p:sp>
        <p:nvSpPr>
          <p:cNvPr id="5" name="TextBox 4"/>
          <p:cNvSpPr txBox="1"/>
          <p:nvPr/>
        </p:nvSpPr>
        <p:spPr>
          <a:xfrm>
            <a:off x="914400" y="3962400"/>
            <a:ext cx="6518564" cy="2585323"/>
          </a:xfrm>
          <a:prstGeom prst="rect">
            <a:avLst/>
          </a:prstGeom>
          <a:noFill/>
        </p:spPr>
        <p:txBody>
          <a:bodyPr wrap="square" rtlCol="0">
            <a:spAutoFit/>
          </a:bodyPr>
          <a:lstStyle/>
          <a:p>
            <a:pPr algn="ctr"/>
            <a:r>
              <a:rPr lang="en-US" dirty="0" smtClean="0">
                <a:solidFill>
                  <a:srgbClr val="002060"/>
                </a:solidFill>
              </a:rPr>
              <a:t>Errors</a:t>
            </a:r>
          </a:p>
          <a:p>
            <a:r>
              <a:rPr lang="en-US" dirty="0" smtClean="0">
                <a:solidFill>
                  <a:srgbClr val="002060"/>
                </a:solidFill>
              </a:rPr>
              <a:t>But </a:t>
            </a:r>
            <a:r>
              <a:rPr lang="en-US" dirty="0">
                <a:solidFill>
                  <a:srgbClr val="002060"/>
                </a:solidFill>
              </a:rPr>
              <a:t>according to audits by the department's inspector general, VA has a persistently high error rate with those complex claims. In one category the IG examined, Traumatic Brain Injury claims, VA personnel made errors in 31 percent of cases in 2011. </a:t>
            </a:r>
            <a:endParaRPr lang="en-US" dirty="0" smtClean="0">
              <a:solidFill>
                <a:srgbClr val="002060"/>
              </a:solidFill>
            </a:endParaRPr>
          </a:p>
          <a:p>
            <a:endParaRPr lang="en-US" dirty="0">
              <a:solidFill>
                <a:srgbClr val="002060"/>
              </a:solidFill>
            </a:endParaRPr>
          </a:p>
          <a:p>
            <a:r>
              <a:rPr lang="en-US" dirty="0">
                <a:solidFill>
                  <a:srgbClr val="002060"/>
                </a:solidFill>
              </a:rPr>
              <a:t>In response, VA made some changes to its quality assurance process. But during a follow up inspection during </a:t>
            </a:r>
            <a:r>
              <a:rPr lang="en-US" dirty="0" smtClean="0">
                <a:solidFill>
                  <a:srgbClr val="002060"/>
                </a:solidFill>
              </a:rPr>
              <a:t>2012, </a:t>
            </a:r>
            <a:r>
              <a:rPr lang="en-US" dirty="0">
                <a:solidFill>
                  <a:srgbClr val="002060"/>
                </a:solidFill>
              </a:rPr>
              <a:t>the error rate was still 29 percent.</a:t>
            </a:r>
          </a:p>
        </p:txBody>
      </p:sp>
      <p:sp>
        <p:nvSpPr>
          <p:cNvPr id="6" name="AutoShape 2" descr="data:image/jpeg;base64,/9j/4AAQSkZJRgABAQAAAQABAAD/2wCEAAkGBhISEBQUEhQWFRUWGCAXFxcYGBwYFxsaGhwYGhoaGBgfHCYeGB0kHRcXHzAgJCcpLCwsFx4xNTAqNScrLCkBCQoKDgwOGg8PGiwkHSUtLC8sLCksLCksLCwvLywsLCwsLCwpLCwsLCwsLCwsLCksLCwsLCwsLCwsLCwsLCwsLP/AABEIAG4AoAMBIgACEQEDEQH/xAAbAAADAQEBAQEAAAAAAAAAAAAEBQYDAgcAAf/EADsQAAECBAQEBAQFAgUFAAAAAAECEQADBCEFEjFBBlFhcRMigZEyobHBFCNCUuHR8RUkYoLwBzNyktL/xAAZAQADAQEBAAAAAAAAAAAAAAABAgMABAX/xAAiEQACAgIDAQACAwAAAAAAAAAAAQIREiEDMUEiYYETMlH/2gAMAwEAAhEDEQA/AEM4MkhhYHS23aJzBsH8clzlSlrs5L7CKipDZjtf6Qh4f8UlSULShDPmIc5tmvHBH07oJOSsoJfDFMAyg/V4RYrhCJXwKJD73+cO6CRNSn/MzUzOwY93/iMqmQkJWkXQxVmOr7JHI63v6RrplpwvpUQuLliluv2hZ+JMOeIEMUdj9oQqEdPGk0efPs1/FmPvxao4lyFKLJBJ6B47n0cyWRnQpD6ZgQ/Z9YpSE2F0JKlM72g8yyIFwZH5h/8AGHS5LiOebplYq0aeKEZQpy4ewNu8GU04EsASDqWZvT0jGTVKzEKBzBIOlgBq1+UDjiNJZgUnZ++zdIP8aNmyloyPDAO7wo4m4vmVK0+OZby3SkpRlUU6AKP6tBDumSShO4iKnTPOp/3H6mJcY0jpOJIJy5g5tBUtAhzhHHRlSfB/DUq3GULVL87EM5L3PWF0pIsBDTNE+umSo9f6QOjETvD6iwidPllEiWZq3zZUs7BnNzCEU9y4YuQQbEEagjYjlC0qD6M6TE1NYmGVPic42BVezNty6xPzVmWlDbufnBlHjkwRqMMVDykjkYnKJIJCWQzg+f4QQCPvFJVKYq005DlCagwhcxOawRo56asNx1hY6KJ07GNZjSAGcKUP26fxHyZa5lLMUkEqsphc5XGYgdg8T1LJSucEscvJtezR6FgLpWFJsE6nYdOpjNUUc7VsjaKklrm5pgSciSQFaa6tuzfOLfDp1GZbVEiXOlKs+jdrWO/pBNbg1MtHiq/Lm3BUkC4ewKLAvzDH2hTWUYpf0uhQa4ULdjf1jWGGLjQjxLDqeimfklXgrOdOYZljZiRqBtDzFsSFdR+CoJUkDyLa6Tt2iaxOreZLlqYsDo1kk2c+5tBMmsLGWCWy6JABte20Ft3fozgscSYwSgmJVmXLWlJT8SkKCX7kNDiZKi64Z4mWuXNpJkhRyOlaj50FrfE2+xu8D4fwTLny1KM1UpvhcBugO8NKVshhjpEDUV7KLOGDd7QAqSSM7KyBy6QkFn1Y6izajSDeKcNMiYEOBzUlyg8r7EwolzFqSpKSf25Xtffs+0dKWtHLq9npNKDlSClveIyZKdR7n6xbypjpSzhhEbmY9zHJAuxeuSy09xDqollMt0KBuwVaAKiXeO5CVeEZNgZIzKf4iVKILfub7x0RVkpOgjEJyv8AD8xUXK2cW/U20b06EqYoSUpN0pKs5A5FbDN3YRlXyh/hyRf497HU6xpSUqUplnV8o7PC4qS/Ybo1xCmLSzZiFAB72I1GwuGO7HlAFTKIytbX7Q3xMNMlgsxHmOwuYEqSklDaF292iai0PaGoSJqwPMCbaj/5h3LpE+H4UsMkBiefTr1/mEGHrImbPyF/tFJQsE2OvV/nEx30CyOH5SdQSTfUgeoFjDiVKCUsAAByjFBcmOp8xhGFP2St5g5ID9ydPYA+8GVDT5K5S7hnS+x6RM0c9aZy0nRnB21Nm5iDVVakqBEbo6IK4iz/AKg4WwplokrKgnKqYlJKMjBgsj4SDo7WJgfhzAypfmDoIIWTYMbG8XiMUZIKSNGPr07iPxNSiZ5khCWNkBGvMhT68g0ZuycZNXSFK+ESlvw04MLJSthYaMpIAPtCJGHGnqFLmIMuYQEqlhboIv5gphnB+XeKOqq3mJvz+hjrG/wy5SBUTEpXmeU5AN7kF9oF6Mpv0QIr6fOZM6XnVMGaWcqiMt28+gPyiPm8JLWVrlKASCQOahrfkdQ7R6NiPC01AH4eY5Ulwla8umqEq0YO4B562iOnlUpRExS5ZCWVKLEZr+YFyyTsxhozceguMZglPxD4Q86SVaKzAjXRtuekE4bSpMrMZSiS7qzDKljYFi4JF4n8PQqorESEfmDMRq4VYk+YWIca6Q6wzDasrMhUtcsD9yTd+R+H1ENyKloSDV7OcRwFaaczwRzy/qA76QHhU6oAVNTkSACErOykgFt9lAxWTMOnyVEGTmVcpUHUjKLlyOu3ygbEUKnU00CWjwwvMopTcE65Rs7MTDQn4zT473ET1SiaCUVHMpSnJ5k5iS+8BUiSqeh0KGUWUCW9XOUW7QbiMhSKKRLYuksbHUAv3juRIDdwNz/b0ikZJK2Raf8AhpjlPny+YswJFjmIJI0f5HeAqmeQuWwZJT1sSrr9DDOtDrF2dIcBuukB1lOFzEqUolQT0DsdTCqSSC1sMwI5piix0FyOg09ocyKx1FOm3tz9IR8MjKhSzuWHpDLCigrJUlQCiXWPhLHQ/t11iR0TXyh1KBKcw0MA1FXNS6pYzZbKQLnuBvDOpqUAMq/IJ19oWVM6Y+cBElI3UMy1dGGp6QCQJhlfMmTTnSEjUDKpP1EG1szTvA34pXiJzkJBfKkgBajZyW0Atbrcx9iUxg/IE/KAzp4/6mFJj4YkvZ3NmaD5OIqCUq0s8Q1MSQbtbWLBE38tJ6CFaE4fT7HcUKSCggqLWD2fUqbQQFTUEuYo+OTMUoZb2AB/aNoVY1UFc5QS1mvyYCG2HkKZXrGekNBK2HSeIyadJKj5SEOeY0+h9oLTKpq8KVULKVoAyrfUE3SpJsQbdYj6SY8mcgEFiF9WSp9PeOp9QZcry6lQfteDJbBFKmeo8LcLUtMjPShJKi7qYqHQHlCfjbi2ZSrlEJGqioGwU2W3sTCCj4jmJp0y0kpUol1BV8m4A2Ol/aJnierWuYiUskoSnyOSTydzc2teGi8nRFwxZ6dW4+kJSUlisBQ3sz/eF9TNRPCSkJSs2KtHbUK5xNUJURIUvdBAPIDKw11g6iUMq3YFBcdiIR6ZSC0bLqJ6VHxpU1UsHMCE9/MFB3B2HvC2up1ompZKkyylzmFyTyba8UdDjxQQktrY9CNCeUfnEOIGbL8JR+IkghvL+0wchnFvTIupdc4EF0IADg+UkaAGPpx8xVvlb2eHeKcNoRLlFM15j6HKErUWe7W5N1iVxaomJUkKSqX4iSoOmyuiWLBvlFI/WiLpbKOnlp/DoSLW26wdw/eQybqC1N1vceze0KZc1pQL6CEs6dUyBmkqLEZlNdjqHGoIveGSsryukegy0KZwpjyIAPq8ZTVIQp1krWz9h0H6R11O0TCMUrFrmfnDykAEoDl0pU9m/dB1BTTkggTWLBRVlSpSjuSS5caDltCuJFMYooQVeLMczCwA2QNcg+/X0gXF54KZjlglJ9SQwEcUHiZ1FayoJACQwAGrs25tcwkx2rYEPqf5gVsuvmFi+Ssva50A6xVYeslGU3y2fn19YkqCWVLA0f3iomz0usIskmx2IAAt7QJ9C8PYhr571C23P2EMlVaQGToTpz/vCSdPz1BVYX7BgG+0EIX55adA99LNq8Fx0GDq2E4OwqpyD8Kgw5XJb08x9oyxFRFMhW7pzfT6xlOnj8USkuGBcHVnuW07R0lQVTTMz2QW77dh1hmraEg6izqXPKZ8pR0KSB8jGnFNCWpprgGYFOHDsCLtq12jJMxP5aiPMgluQDJ9zr29YyxOmAS+bzqCSQSLB3YBnOp3gQWzcj1+xtT1qFy5MpyCkqII0b/jex5xumqSVrA0ISk+5+bGE9IRllC+YrUXbQX327RzV1WRGdJyuoDNyZ/5gONs0ZVGyglLskFs257WjaVMUpRKmAABZxmu4Y/WFFKSqalF9Bm59YMrqAUpKQtLrBXcMcqf3Ncq82vSFxsq5bSOMXCiZaiXBBbZmYh4wGKqm5UkApSHAN7sSddtIArMSUqUPMSGYMPKC3Z3aBZMwgFOzMDu38w+DI5qkNJs5pAbdv5glMrKpKyRlNlEtYi4PI7+8BYlLyyUM7OH7GOKWrSU5VusP8IsTdgytrERVLRuZ/VDeVJpQl0CW7X2AA1LjXQbRiZR1RmAUHYnQagczAk9CEhLgykEnN+ota1r3+0MahXislOdhdJLDUNaMS7NZE/LKKidbv8A06RJ41OHkXc3II5F7e7H2h/j8zwpQD/6R3MTOIU6jLUt2v8ADuxYv6HNAgt2y3M6SijCnrlghh7n+kUNZUeHKvq0T+BSs8wA3aGmNTAGdym/vs/e/tGlH6SBxuoOQjognMHLBwO94c1k5ObUHMGDezwLw1TBc05mZKd7a/2g7FMPSkoUgONCXcOLgH0+kNKnKhIprjvxmFDLBUrINEsd7h99oxqZYOUA9PaG/DsyXlm5mAUSC/K8EzuEUolCpCx4TBRSXSUuwDDe/bWFvbGxaivyLkygHJLWb+0Y4hJcOFMCcrkbkOAnloY/V1tyEizhL9SRFTXcLldLLlDKlWYKWohyNXy9dngQ1tg5KbpE9Q1IK/OACQWy2AJ6bD+sFGUnwFeID4cpYyEsCpTsHHK7mMpglSqlADiVL8t3USUuTzJvysGhxxDxDSVFOZSQvMSklWVgGIN3g1uwKdKgfASnxZ05XwoQC3MqcJHuITz6szalJmqBzKGYqsANL7APtHxrwEGUgZQpSVEjVk5re5BhRiKvIS/TrrBivBZTbdnoqqCiQpUzxZRAlkBAWkB2NwBqYhp9YCXSAl9P9IDMIClf9mwuA7/xDbDMCM5TkMkAO4IN/wBp0MM9C22N8QxSXlCBcqSS4D6QhnJ/L8yRlULKuz8+/wDSHOKYGKemlzklwQ5BsfMLN6a9RCWnmBUlOd7JcEc9nBsd4yVFuaSlTBJk9WZAclLaOb6P1i3wamQmVmJUb2CttohjPKlhjd2JtqWIgmqx2dKUUOCGsDs/1gtWJxTjF3IYcVKScjXIU7XINjy/5eOaKWVeIkCy9CdAGG+rkv7Qso6rx56EzXYv8Plaz29ooamvlybSklKlAhB1ACQyip9S5tb1gVWgTkpO0BYBKTJMwKINwAr7dwYH4kWFBBBtcGx3Zvv7wsoJ60oJBDFTl7lx1h9hsrxxkOln6Dpy1+UZ6lY75E+NQQkw5eRyxuB94eTakJkOsEeIfIDZTgjQbAczzaFdKnKpX6siyGOhCT/EbYvWeJLdmIOupvsOQH3jNWyWTxoouFaBKquY4BQEpWkbOsm/XQw345npEqXJOs1WnRDFz/uKI64RkgjxNM0uUluWVKj88/yhN/1CqP8AMS3fyIt/uLl//UQPRrdCPC6rwiFKQ4CgcvXYuet/SKWTxtJUvKQsLawZx7iJN2Da2zDvcaQtNqrU2OvpGUbFug6qusKNtSddTqIylC6oJWQVJURe5gejAKb62HzvGXQp0tWU21Gg+8Coo1zEOlJLl7X00ttD7hzCEzpi0KUrMbk7MOXyixouGZUlOWWCObkk/OBlQ+JD4DhgUvJNJTuQfKX29IvJFCEJCRoI3OHSmZSEq7h42mKCUk3YAn2vCN2xkj//2Q==">
            <a:hlinkClick r:id="rId2"/>
          </p:cNvPr>
          <p:cNvSpPr>
            <a:spLocks noChangeAspect="1" noChangeArrowheads="1"/>
          </p:cNvSpPr>
          <p:nvPr/>
        </p:nvSpPr>
        <p:spPr bwMode="auto">
          <a:xfrm>
            <a:off x="109538" y="-623888"/>
            <a:ext cx="190500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65" y="1295400"/>
            <a:ext cx="343592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8944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1295</Words>
  <Application>Microsoft Office PowerPoint</Application>
  <PresentationFormat>On-screen Show (4:3)</PresentationFormat>
  <Paragraphs>131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of the Farnsley-Moorman Garden</vt:lpstr>
      <vt:lpstr>PowerPoint Presentation</vt:lpstr>
      <vt:lpstr>Fort Knox Wellness Garden</vt:lpstr>
      <vt:lpstr>Building Raised Beds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2014-03-20T15:46:10Z</dcterms:created>
  <dcterms:modified xsi:type="dcterms:W3CDTF">2014-04-02T10:39:32Z</dcterms:modified>
</cp:coreProperties>
</file>